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427"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662"/>
  </p:normalViewPr>
  <p:slideViewPr>
    <p:cSldViewPr snapToGrid="0" snapToObjects="1">
      <p:cViewPr>
        <p:scale>
          <a:sx n="63" d="100"/>
          <a:sy n="63" d="100"/>
        </p:scale>
        <p:origin x="84" y="660"/>
      </p:cViewPr>
      <p:guideLst>
        <p:guide orient="horz" pos="409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AEBD-DCD3-5748-8ACE-ABF4DF55CD19}" type="datetimeFigureOut">
              <a:rPr lang="en-US" smtClean="0"/>
              <a:t>4/20/2020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4F8800-EDBC-4A56-8206-CCCB8DCE92BF}"/>
              </a:ext>
            </a:extLst>
          </p:cNvPr>
          <p:cNvPicPr>
            <a:picLocks noChangeAspect="1"/>
          </p:cNvPicPr>
          <p:nvPr userDrawn="1"/>
        </p:nvPicPr>
        <p:blipFill>
          <a:blip r:embed="rId2"/>
          <a:stretch>
            <a:fillRect/>
          </a:stretch>
        </p:blipFill>
        <p:spPr>
          <a:xfrm>
            <a:off x="0" y="3421"/>
            <a:ext cx="9144000" cy="6851158"/>
          </a:xfrm>
          <a:prstGeom prst="rect">
            <a:avLst/>
          </a:prstGeom>
        </p:spPr>
      </p:pic>
      <p:sp>
        <p:nvSpPr>
          <p:cNvPr id="2" name="Title 1"/>
          <p:cNvSpPr>
            <a:spLocks noGrp="1"/>
          </p:cNvSpPr>
          <p:nvPr>
            <p:ph type="ctrTitle" hasCustomPrompt="1"/>
          </p:nvPr>
        </p:nvSpPr>
        <p:spPr>
          <a:xfrm>
            <a:off x="347295" y="897307"/>
            <a:ext cx="5004000" cy="1517901"/>
          </a:xfrm>
        </p:spPr>
        <p:txBody>
          <a:bodyPr anchor="t">
            <a:normAutofit/>
          </a:bodyPr>
          <a:lstStyle>
            <a:lvl1pPr algn="l">
              <a:defRPr sz="4000">
                <a:solidFill>
                  <a:schemeClr val="tx1"/>
                </a:solidFill>
              </a:defRPr>
            </a:lvl1pPr>
          </a:lstStyle>
          <a:p>
            <a:r>
              <a:rPr lang="en-US" dirty="0"/>
              <a:t>Presentation Title</a:t>
            </a:r>
          </a:p>
        </p:txBody>
      </p:sp>
      <p:sp>
        <p:nvSpPr>
          <p:cNvPr id="3" name="Subtitle 2"/>
          <p:cNvSpPr>
            <a:spLocks noGrp="1"/>
          </p:cNvSpPr>
          <p:nvPr>
            <p:ph type="subTitle" idx="1"/>
          </p:nvPr>
        </p:nvSpPr>
        <p:spPr>
          <a:xfrm>
            <a:off x="347295" y="2505809"/>
            <a:ext cx="5004000" cy="2426676"/>
          </a:xfrm>
        </p:spPr>
        <p:txBody>
          <a:bodyPr anchor="t"/>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47295" y="6276602"/>
            <a:ext cx="2518163" cy="365125"/>
          </a:xfrm>
          <a:prstGeom prst="rect">
            <a:avLst/>
          </a:prstGeom>
        </p:spPr>
        <p:txBody>
          <a:bodyPr anchor="ctr"/>
          <a:lstStyle>
            <a:lvl1pPr algn="r">
              <a:defRPr sz="1200">
                <a:solidFill>
                  <a:schemeClr val="bg1"/>
                </a:solidFill>
              </a:defRPr>
            </a:lvl1pPr>
          </a:lstStyle>
          <a:p>
            <a:pPr algn="l"/>
            <a:fld id="{F5F585A4-9DD3-4885-A345-3E1C009B2EDC}" type="datetime4">
              <a:rPr lang="en-US" smtClean="0"/>
              <a:pPr algn="l"/>
              <a:t>April 20, 2020</a:t>
            </a:fld>
            <a:endParaRPr lang="en-US" dirty="0"/>
          </a:p>
        </p:txBody>
      </p:sp>
      <p:pic>
        <p:nvPicPr>
          <p:cNvPr id="11" name="Picture 10">
            <a:extLst>
              <a:ext uri="{FF2B5EF4-FFF2-40B4-BE49-F238E27FC236}">
                <a16:creationId xmlns:a16="http://schemas.microsoft.com/office/drawing/2014/main" id="{EFAAA9F2-DD70-4F0C-86A3-AAA160E77EAB}"/>
              </a:ext>
            </a:extLst>
          </p:cNvPr>
          <p:cNvPicPr>
            <a:picLocks noChangeAspect="1"/>
          </p:cNvPicPr>
          <p:nvPr userDrawn="1"/>
        </p:nvPicPr>
        <p:blipFill>
          <a:blip r:embed="rId3"/>
          <a:stretch>
            <a:fillRect/>
          </a:stretch>
        </p:blipFill>
        <p:spPr>
          <a:xfrm>
            <a:off x="7449344" y="6275247"/>
            <a:ext cx="1354686" cy="343358"/>
          </a:xfrm>
          <a:prstGeom prst="rect">
            <a:avLst/>
          </a:prstGeom>
        </p:spPr>
      </p:pic>
      <p:sp>
        <p:nvSpPr>
          <p:cNvPr id="10" name="TextBox 9">
            <a:extLst>
              <a:ext uri="{FF2B5EF4-FFF2-40B4-BE49-F238E27FC236}">
                <a16:creationId xmlns:a16="http://schemas.microsoft.com/office/drawing/2014/main" id="{E441D65E-21C2-4F9C-90B3-33714AF94A88}"/>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72758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C0238B-1B83-4E79-BEA7-F82C83EFAA86}"/>
              </a:ext>
            </a:extLst>
          </p:cNvPr>
          <p:cNvPicPr>
            <a:picLocks noChangeAspect="1"/>
          </p:cNvPicPr>
          <p:nvPr userDrawn="1"/>
        </p:nvPicPr>
        <p:blipFill>
          <a:blip r:embed="rId2"/>
          <a:stretch>
            <a:fillRect/>
          </a:stretch>
        </p:blipFill>
        <p:spPr>
          <a:xfrm>
            <a:off x="7449344" y="6275247"/>
            <a:ext cx="1354686" cy="343358"/>
          </a:xfrm>
          <a:prstGeom prst="rect">
            <a:avLst/>
          </a:prstGeom>
        </p:spPr>
      </p:pic>
      <p:sp>
        <p:nvSpPr>
          <p:cNvPr id="2" name="Title 1"/>
          <p:cNvSpPr>
            <a:spLocks noGrp="1"/>
          </p:cNvSpPr>
          <p:nvPr>
            <p:ph type="title"/>
          </p:nvPr>
        </p:nvSpPr>
        <p:spPr>
          <a:xfrm>
            <a:off x="347295" y="878197"/>
            <a:ext cx="8456735" cy="523220"/>
          </a:xfrm>
        </p:spPr>
        <p:txBody>
          <a:bodyPr/>
          <a:lstStyle/>
          <a:p>
            <a:r>
              <a:rPr lang="en-US"/>
              <a:t>Click to edit Master title style</a:t>
            </a:r>
            <a:endParaRPr lang="en-US" dirty="0"/>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a:xfrm>
            <a:off x="347295" y="6276602"/>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5" y="6276602"/>
            <a:ext cx="2518163" cy="365125"/>
          </a:xfrm>
          <a:prstGeom prst="rect">
            <a:avLst/>
          </a:prstGeom>
        </p:spPr>
        <p:txBody>
          <a:bodyPr anchor="ctr"/>
          <a:lstStyle>
            <a:lvl1pPr algn="r">
              <a:defRPr sz="1200">
                <a:solidFill>
                  <a:schemeClr val="tx1"/>
                </a:solidFill>
              </a:defRPr>
            </a:lvl1pPr>
          </a:lstStyle>
          <a:p>
            <a:pPr algn="l"/>
            <a:fld id="{96A0017A-431C-4C94-8BBB-A72C79E15720}" type="datetime4">
              <a:rPr lang="en-US" smtClean="0"/>
              <a:pPr algn="l"/>
              <a:t>April 20, 2020</a:t>
            </a:fld>
            <a:endParaRPr lang="en-US" dirty="0"/>
          </a:p>
        </p:txBody>
      </p:sp>
      <p:sp>
        <p:nvSpPr>
          <p:cNvPr id="9" name="TextBox 8">
            <a:extLst>
              <a:ext uri="{FF2B5EF4-FFF2-40B4-BE49-F238E27FC236}">
                <a16:creationId xmlns:a16="http://schemas.microsoft.com/office/drawing/2014/main" id="{3D24C587-78F7-4A62-AE88-4DA5A5238E22}"/>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245243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F2414E-8292-4A4A-8D5C-E8D604FCD183}"/>
              </a:ext>
            </a:extLst>
          </p:cNvPr>
          <p:cNvPicPr>
            <a:picLocks noChangeAspect="1"/>
          </p:cNvPicPr>
          <p:nvPr userDrawn="1"/>
        </p:nvPicPr>
        <p:blipFill rotWithShape="1">
          <a:blip r:embed="rId2"/>
          <a:srcRect l="24967"/>
          <a:stretch/>
        </p:blipFill>
        <p:spPr>
          <a:xfrm>
            <a:off x="0" y="0"/>
            <a:ext cx="9144000" cy="6858000"/>
          </a:xfrm>
          <a:prstGeom prst="rect">
            <a:avLst/>
          </a:prstGeom>
        </p:spPr>
      </p:pic>
      <p:sp>
        <p:nvSpPr>
          <p:cNvPr id="2" name="Title 1"/>
          <p:cNvSpPr>
            <a:spLocks noGrp="1"/>
          </p:cNvSpPr>
          <p:nvPr>
            <p:ph type="title"/>
          </p:nvPr>
        </p:nvSpPr>
        <p:spPr>
          <a:xfrm>
            <a:off x="347295" y="890689"/>
            <a:ext cx="5004000" cy="1782937"/>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295" y="2781515"/>
            <a:ext cx="5004000" cy="20469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E2981298-02C3-7A49-BADE-20BC6179653F}"/>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7" name="Footer Placeholder 4">
            <a:extLst>
              <a:ext uri="{FF2B5EF4-FFF2-40B4-BE49-F238E27FC236}">
                <a16:creationId xmlns:a16="http://schemas.microsoft.com/office/drawing/2014/main" id="{43214A30-59F1-5045-A17D-6933051824EF}"/>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fld id="{B8E43312-7212-4B33-921C-57A69CF1F71E}" type="datetime4">
              <a:rPr lang="en-US" smtClean="0"/>
              <a:pPr algn="l"/>
              <a:t>April 20, 2020</a:t>
            </a:fld>
            <a:endParaRPr lang="en-US" dirty="0"/>
          </a:p>
        </p:txBody>
      </p:sp>
      <p:sp>
        <p:nvSpPr>
          <p:cNvPr id="8" name="TextBox 7">
            <a:extLst>
              <a:ext uri="{FF2B5EF4-FFF2-40B4-BE49-F238E27FC236}">
                <a16:creationId xmlns:a16="http://schemas.microsoft.com/office/drawing/2014/main" id="{C4DA9423-AE35-4DAF-9706-92B3A85BC857}"/>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420496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074A0-55E9-4009-9B0C-CCDD56D57D7E}"/>
              </a:ext>
            </a:extLst>
          </p:cNvPr>
          <p:cNvPicPr>
            <a:picLocks noChangeAspect="1"/>
          </p:cNvPicPr>
          <p:nvPr userDrawn="1"/>
        </p:nvPicPr>
        <p:blipFill rotWithShape="1">
          <a:blip r:embed="rId2"/>
          <a:srcRect l="24967"/>
          <a:stretch/>
        </p:blipFill>
        <p:spPr>
          <a:xfrm>
            <a:off x="0" y="0"/>
            <a:ext cx="9144000" cy="6858000"/>
          </a:xfrm>
          <a:prstGeom prst="rect">
            <a:avLst/>
          </a:prstGeom>
        </p:spPr>
      </p:pic>
      <p:sp>
        <p:nvSpPr>
          <p:cNvPr id="2" name="Title 1"/>
          <p:cNvSpPr>
            <a:spLocks noGrp="1"/>
          </p:cNvSpPr>
          <p:nvPr>
            <p:ph type="title"/>
          </p:nvPr>
        </p:nvSpPr>
        <p:spPr>
          <a:xfrm>
            <a:off x="347295" y="890689"/>
            <a:ext cx="3491999" cy="1792876"/>
          </a:xfrm>
        </p:spPr>
        <p:txBody>
          <a:bodyPr anchor="t">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295" y="2781515"/>
            <a:ext cx="3491999" cy="20469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826B47CF-CEDC-A743-83CD-1E2F6CC2FCEE}"/>
              </a:ext>
            </a:extLst>
          </p:cNvPr>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7" name="Footer Placeholder 4">
            <a:extLst>
              <a:ext uri="{FF2B5EF4-FFF2-40B4-BE49-F238E27FC236}">
                <a16:creationId xmlns:a16="http://schemas.microsoft.com/office/drawing/2014/main" id="{14A4A418-F812-4648-A17E-277C5991E5C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fld id="{EF0A4D7D-21D0-4B46-BA74-C8D58DA33F12}" type="datetime4">
              <a:rPr lang="en-US" smtClean="0"/>
              <a:pPr algn="l"/>
              <a:t>April 20, 2020</a:t>
            </a:fld>
            <a:endParaRPr lang="en-US" dirty="0"/>
          </a:p>
        </p:txBody>
      </p:sp>
      <p:sp>
        <p:nvSpPr>
          <p:cNvPr id="8" name="TextBox 7">
            <a:extLst>
              <a:ext uri="{FF2B5EF4-FFF2-40B4-BE49-F238E27FC236}">
                <a16:creationId xmlns:a16="http://schemas.microsoft.com/office/drawing/2014/main" id="{6A5D6C71-1CD4-41DE-B734-CA1109E0277D}"/>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spTree>
    <p:extLst>
      <p:ext uri="{BB962C8B-B14F-4D97-AF65-F5344CB8AC3E}">
        <p14:creationId xmlns:p14="http://schemas.microsoft.com/office/powerpoint/2010/main" val="165478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296" y="828502"/>
            <a:ext cx="8456734" cy="5232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60400" y="6278400"/>
            <a:ext cx="2516400" cy="365125"/>
          </a:xfrm>
          <a:prstGeom prst="rect">
            <a:avLst/>
          </a:prstGeom>
        </p:spPr>
        <p:txBody>
          <a:bodyPr/>
          <a:lstStyle>
            <a:lvl1pPr algn="l">
              <a:defRPr/>
            </a:lvl1pPr>
          </a:lstStyle>
          <a:p>
            <a:fld id="{7079BE11-65CF-4C13-A632-D5015D32DC83}" type="datetime4">
              <a:rPr lang="en-US" smtClean="0"/>
              <a:pPr/>
              <a:t>April 20, 2020</a:t>
            </a:fld>
            <a:endParaRPr lang="en-US" dirty="0"/>
          </a:p>
        </p:txBody>
      </p:sp>
      <p:sp>
        <p:nvSpPr>
          <p:cNvPr id="9" name="Slide Number Placeholder 8"/>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11" name="TextBox 10">
            <a:extLst>
              <a:ext uri="{FF2B5EF4-FFF2-40B4-BE49-F238E27FC236}">
                <a16:creationId xmlns:a16="http://schemas.microsoft.com/office/drawing/2014/main" id="{B02B8B4C-1B0D-43F5-ADE1-FC593B8CCF10}"/>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2" name="Picture 11">
            <a:extLst>
              <a:ext uri="{FF2B5EF4-FFF2-40B4-BE49-F238E27FC236}">
                <a16:creationId xmlns:a16="http://schemas.microsoft.com/office/drawing/2014/main" id="{AD5B33F5-9F09-4C9B-9728-33E4BCAC8AE2}"/>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19441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47295" y="828942"/>
            <a:ext cx="8456735" cy="463145"/>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860400" y="6278400"/>
            <a:ext cx="2516400" cy="365125"/>
          </a:xfrm>
          <a:prstGeom prst="rect">
            <a:avLst/>
          </a:prstGeom>
        </p:spPr>
        <p:txBody>
          <a:bodyPr/>
          <a:lstStyle>
            <a:lvl1pPr algn="l">
              <a:defRPr/>
            </a:lvl1pPr>
          </a:lstStyle>
          <a:p>
            <a:fld id="{C9B3F810-720F-41CC-990B-71F9526EBAAE}" type="datetime4">
              <a:rPr lang="en-US" smtClean="0"/>
              <a:pPr/>
              <a:t>April 20, 2020</a:t>
            </a:fld>
            <a:endParaRPr lang="en-US" dirty="0"/>
          </a:p>
        </p:txBody>
      </p:sp>
      <p:sp>
        <p:nvSpPr>
          <p:cNvPr id="5" name="Slide Number Placeholder 4"/>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dirty="0"/>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347295" y="1366837"/>
            <a:ext cx="63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heading</a:t>
            </a:r>
          </a:p>
        </p:txBody>
      </p:sp>
      <p:sp>
        <p:nvSpPr>
          <p:cNvPr id="7" name="TextBox 6">
            <a:extLst>
              <a:ext uri="{FF2B5EF4-FFF2-40B4-BE49-F238E27FC236}">
                <a16:creationId xmlns:a16="http://schemas.microsoft.com/office/drawing/2014/main" id="{3AB75EA8-BE4D-4C0B-9B6F-63AD4C72EF71}"/>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0" name="Picture 9">
            <a:extLst>
              <a:ext uri="{FF2B5EF4-FFF2-40B4-BE49-F238E27FC236}">
                <a16:creationId xmlns:a16="http://schemas.microsoft.com/office/drawing/2014/main" id="{5BA211B5-FB34-4895-A1DE-4083E68DD92E}"/>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383259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60400" y="6278400"/>
            <a:ext cx="2516400" cy="365125"/>
          </a:xfrm>
          <a:prstGeom prst="rect">
            <a:avLst/>
          </a:prstGeom>
        </p:spPr>
        <p:txBody>
          <a:bodyPr/>
          <a:lstStyle>
            <a:lvl1pPr algn="l">
              <a:defRPr/>
            </a:lvl1pPr>
          </a:lstStyle>
          <a:p>
            <a:fld id="{B070D6E4-122D-4AE9-9BC3-BD969F21A6B7}" type="datetime4">
              <a:rPr lang="en-US" smtClean="0"/>
              <a:pPr/>
              <a:t>April 20, 2020</a:t>
            </a:fld>
            <a:endParaRPr lang="en-US" dirty="0"/>
          </a:p>
        </p:txBody>
      </p:sp>
      <p:sp>
        <p:nvSpPr>
          <p:cNvPr id="4" name="Slide Number Placeholder 3"/>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5" name="TextBox 4">
            <a:extLst>
              <a:ext uri="{FF2B5EF4-FFF2-40B4-BE49-F238E27FC236}">
                <a16:creationId xmlns:a16="http://schemas.microsoft.com/office/drawing/2014/main" id="{F3AE2BC9-82AE-4EA5-8DD6-F50D2B32AC73}"/>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7" name="Picture 6">
            <a:extLst>
              <a:ext uri="{FF2B5EF4-FFF2-40B4-BE49-F238E27FC236}">
                <a16:creationId xmlns:a16="http://schemas.microsoft.com/office/drawing/2014/main" id="{8BDEBF10-F6C2-46C6-9667-A9C6D96548BD}"/>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202164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890688"/>
            <a:ext cx="2949178" cy="1166711"/>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60400" y="6278400"/>
            <a:ext cx="2516400" cy="365125"/>
          </a:xfrm>
          <a:prstGeom prst="rect">
            <a:avLst/>
          </a:prstGeom>
        </p:spPr>
        <p:txBody>
          <a:bodyPr/>
          <a:lstStyle>
            <a:lvl1pPr algn="l">
              <a:defRPr/>
            </a:lvl1pPr>
          </a:lstStyle>
          <a:p>
            <a:fld id="{93E66663-3C48-450B-B588-0B59D8E9A6C8}" type="datetime4">
              <a:rPr lang="en-US" smtClean="0"/>
              <a:pPr/>
              <a:t>April 20, 2020</a:t>
            </a:fld>
            <a:endParaRPr lang="en-US" dirty="0"/>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8" name="TextBox 7">
            <a:extLst>
              <a:ext uri="{FF2B5EF4-FFF2-40B4-BE49-F238E27FC236}">
                <a16:creationId xmlns:a16="http://schemas.microsoft.com/office/drawing/2014/main" id="{74F1F265-3C0E-4FC7-8176-DFB689A79E66}"/>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0" name="Picture 9">
            <a:extLst>
              <a:ext uri="{FF2B5EF4-FFF2-40B4-BE49-F238E27FC236}">
                <a16:creationId xmlns:a16="http://schemas.microsoft.com/office/drawing/2014/main" id="{622E4AD8-B6DD-4D5B-8498-FBE04863BEE9}"/>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135465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295" y="890688"/>
            <a:ext cx="2949178" cy="1166711"/>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860400" y="6278400"/>
            <a:ext cx="2516400" cy="365125"/>
          </a:xfrm>
          <a:prstGeom prst="rect">
            <a:avLst/>
          </a:prstGeom>
        </p:spPr>
        <p:txBody>
          <a:bodyPr/>
          <a:lstStyle>
            <a:lvl1pPr algn="l">
              <a:defRPr/>
            </a:lvl1pPr>
          </a:lstStyle>
          <a:p>
            <a:fld id="{54719A36-690D-4517-AA72-60D9D209E979}" type="datetime4">
              <a:rPr lang="en-US" smtClean="0"/>
              <a:pPr/>
              <a:t>April 20, 2020</a:t>
            </a:fld>
            <a:endParaRPr lang="en-US" dirty="0"/>
          </a:p>
        </p:txBody>
      </p:sp>
      <p:sp>
        <p:nvSpPr>
          <p:cNvPr id="7" name="Slide Number Placeholder 6"/>
          <p:cNvSpPr>
            <a:spLocks noGrp="1"/>
          </p:cNvSpPr>
          <p:nvPr>
            <p:ph type="sldNum" sz="quarter" idx="12"/>
          </p:nvPr>
        </p:nvSpPr>
        <p:spPr>
          <a:xfrm>
            <a:off x="347295" y="6276602"/>
            <a:ext cx="514800" cy="365125"/>
          </a:xfrm>
        </p:spPr>
        <p:txBody>
          <a:bodyPr/>
          <a:lstStyle/>
          <a:p>
            <a:fld id="{9CAA33A2-411E-8443-83D0-3263C24E97A5}" type="slidenum">
              <a:rPr lang="en-US" smtClean="0"/>
              <a:t>‹#›</a:t>
            </a:fld>
            <a:endParaRPr lang="en-US"/>
          </a:p>
        </p:txBody>
      </p:sp>
      <p:sp>
        <p:nvSpPr>
          <p:cNvPr id="9" name="TextBox 8">
            <a:extLst>
              <a:ext uri="{FF2B5EF4-FFF2-40B4-BE49-F238E27FC236}">
                <a16:creationId xmlns:a16="http://schemas.microsoft.com/office/drawing/2014/main" id="{B894A484-4D81-468B-BA2E-0FD64C99A47A}"/>
              </a:ext>
            </a:extLst>
          </p:cNvPr>
          <p:cNvSpPr txBox="1"/>
          <p:nvPr userDrawn="1"/>
        </p:nvSpPr>
        <p:spPr>
          <a:xfrm>
            <a:off x="347296" y="367469"/>
            <a:ext cx="6672000" cy="307777"/>
          </a:xfrm>
          <a:prstGeom prst="rect">
            <a:avLst/>
          </a:prstGeom>
          <a:noFill/>
        </p:spPr>
        <p:txBody>
          <a:bodyPr wrap="square" rtlCol="0">
            <a:spAutoFit/>
          </a:bodyPr>
          <a:lstStyle/>
          <a:p>
            <a:r>
              <a:rPr lang="en-US" sz="1400" b="1" dirty="0"/>
              <a:t>Ministry of Labour, Training and Skills Development</a:t>
            </a:r>
          </a:p>
        </p:txBody>
      </p:sp>
      <p:pic>
        <p:nvPicPr>
          <p:cNvPr id="10" name="Picture 9">
            <a:extLst>
              <a:ext uri="{FF2B5EF4-FFF2-40B4-BE49-F238E27FC236}">
                <a16:creationId xmlns:a16="http://schemas.microsoft.com/office/drawing/2014/main" id="{80138053-B381-4C91-A553-DEA8BB543DC2}"/>
              </a:ext>
            </a:extLst>
          </p:cNvPr>
          <p:cNvPicPr>
            <a:picLocks noChangeAspect="1"/>
          </p:cNvPicPr>
          <p:nvPr userDrawn="1"/>
        </p:nvPicPr>
        <p:blipFill>
          <a:blip r:embed="rId2"/>
          <a:stretch>
            <a:fillRect/>
          </a:stretch>
        </p:blipFill>
        <p:spPr>
          <a:xfrm>
            <a:off x="7449344" y="6275247"/>
            <a:ext cx="1354686" cy="343358"/>
          </a:xfrm>
          <a:prstGeom prst="rect">
            <a:avLst/>
          </a:prstGeom>
        </p:spPr>
      </p:pic>
    </p:spTree>
    <p:extLst>
      <p:ext uri="{BB962C8B-B14F-4D97-AF65-F5344CB8AC3E}">
        <p14:creationId xmlns:p14="http://schemas.microsoft.com/office/powerpoint/2010/main" val="179066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dirty="0"/>
              <a:t>Paragraph without bullets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defRPr>
            </a:lvl1pPr>
          </a:lstStyle>
          <a:p>
            <a:pPr algn="l"/>
            <a:r>
              <a:rPr lang="en-US" dirty="0"/>
              <a:t>November 22, 2019</a:t>
            </a:r>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1"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ntario.ca/alert" TargetMode="External"/><Relationship Id="rId2" Type="http://schemas.openxmlformats.org/officeDocument/2006/relationships/hyperlink" Target="http://www.ontario.ca/laws/statute/90o01?_ga=2.226998680.425225451.1586976159-427964211.1505481177" TargetMode="External"/><Relationship Id="rId1" Type="http://schemas.openxmlformats.org/officeDocument/2006/relationships/slideLayout" Target="../slideLayouts/slideLayout2.xml"/><Relationship Id="rId5" Type="http://schemas.openxmlformats.org/officeDocument/2006/relationships/hyperlink" Target="http://www.health.gov.on.ca/en/pro/programs/publichealth/coronavirus/2019_guidance.aspx" TargetMode="External"/><Relationship Id="rId4" Type="http://schemas.openxmlformats.org/officeDocument/2006/relationships/hyperlink" Target="https://www.ontario.ca/laws/statute/90e0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health.gov.on.ca/en/pro/programs/publichealth/coronavirus/2019_guidance.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labour.gov.on.ca/english/hs/training/supervisors.php" TargetMode="External"/><Relationship Id="rId3" Type="http://schemas.openxmlformats.org/officeDocument/2006/relationships/hyperlink" Target="http://www.ontario.ca/laws/regulation/050414?_ga=2.129864073.425225451.1586976159-427964211.1505481177" TargetMode="External"/><Relationship Id="rId7" Type="http://schemas.openxmlformats.org/officeDocument/2006/relationships/hyperlink" Target="https://www.labour.gov.on.ca/english/hs/pubs/employerguide.php" TargetMode="External"/><Relationship Id="rId2" Type="http://schemas.openxmlformats.org/officeDocument/2006/relationships/hyperlink" Target="https://www.ontario.ca/laws/statute/90o01" TargetMode="External"/><Relationship Id="rId1" Type="http://schemas.openxmlformats.org/officeDocument/2006/relationships/slideLayout" Target="../slideLayouts/slideLayout2.xml"/><Relationship Id="rId6" Type="http://schemas.openxmlformats.org/officeDocument/2006/relationships/hyperlink" Target="https://www.labour.gov.on.ca/english/hs/pubs/workbook/index.php" TargetMode="External"/><Relationship Id="rId5" Type="http://schemas.openxmlformats.org/officeDocument/2006/relationships/hyperlink" Target="https://www.labour.gov.on.ca/english/hs/training/workers.php" TargetMode="External"/><Relationship Id="rId10" Type="http://schemas.openxmlformats.org/officeDocument/2006/relationships/hyperlink" Target="https://www.ontario.ca/laws/statute/90e09" TargetMode="External"/><Relationship Id="rId4" Type="http://schemas.openxmlformats.org/officeDocument/2006/relationships/hyperlink" Target="https://www.ontario.ca/laws/regulation/130297?_ga=1.195910948.925129545.1479738743" TargetMode="External"/><Relationship Id="rId9" Type="http://schemas.openxmlformats.org/officeDocument/2006/relationships/hyperlink" Target="http://www.ontario.ca/aler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healthontario.ca/-/media/documents/ncov/factsheet-covid-19-how-to-self-isolate.pdf?la=en" TargetMode="External"/><Relationship Id="rId7" Type="http://schemas.openxmlformats.org/officeDocument/2006/relationships/hyperlink" Target="https://www.publichealthontario.ca/en/diseases-and-conditions/infectious-diseases/respiratory-diseases/novel-coronavirus/public-resources?tab=0" TargetMode="External"/><Relationship Id="rId2" Type="http://schemas.openxmlformats.org/officeDocument/2006/relationships/hyperlink" Target="https://www.cdc.gov/niosh/npptl/pdfs/UnderstandDifferenceInfographic-508.pdf" TargetMode="External"/><Relationship Id="rId1" Type="http://schemas.openxmlformats.org/officeDocument/2006/relationships/slideLayout" Target="../slideLayouts/slideLayout2.xml"/><Relationship Id="rId6" Type="http://schemas.openxmlformats.org/officeDocument/2006/relationships/hyperlink" Target="https://www.publichealthontario.ca/-/media/documents/jcyh-handwash.pdf?la=en" TargetMode="External"/><Relationship Id="rId5" Type="http://schemas.openxmlformats.org/officeDocument/2006/relationships/hyperlink" Target="https://www.publichealthontario.ca/-/media/documents/ncov/factsheet-covid-19-environmental-cleaning.pdf?la=en" TargetMode="External"/><Relationship Id="rId4" Type="http://schemas.openxmlformats.org/officeDocument/2006/relationships/hyperlink" Target="https://www.publichealthontario.ca/-/media/documents/ncov/factsheet-covid-19-self-monitor.pdf?la=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abour.gov.on.ca/english/hs/websites.php" TargetMode="External"/><Relationship Id="rId7" Type="http://schemas.openxmlformats.org/officeDocument/2006/relationships/hyperlink" Target="http://www.health.gov.on.ca/en/pro/programs/publichealth/coronavirus/2019_guidance.aspx" TargetMode="External"/><Relationship Id="rId2" Type="http://schemas.openxmlformats.org/officeDocument/2006/relationships/hyperlink" Target="https://www.ontario.ca/page/guide-occupational-health-safety-act-for-farming-operations" TargetMode="External"/><Relationship Id="rId1" Type="http://schemas.openxmlformats.org/officeDocument/2006/relationships/slideLayout" Target="../slideLayouts/slideLayout2.xml"/><Relationship Id="rId6" Type="http://schemas.openxmlformats.org/officeDocument/2006/relationships/hyperlink" Target="http://www.health.gov.on.ca/en/common/system/services/phu/locations.aspx" TargetMode="External"/><Relationship Id="rId5" Type="http://schemas.openxmlformats.org/officeDocument/2006/relationships/hyperlink" Target="http://www.health.gov.on.ca/en/pro/programs/publichealth/coronavirus/docs/2019_group_homes_guidance.pdf" TargetMode="External"/><Relationship Id="rId4" Type="http://schemas.openxmlformats.org/officeDocument/2006/relationships/hyperlink" Target="http://www.health.gov.on.ca/en/pro/programs/publichealth/coronavirus/docs/2019_foreign_workers_guidanc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9956-BC2D-41C0-95EE-DCE1CBAC5A1F}"/>
              </a:ext>
            </a:extLst>
          </p:cNvPr>
          <p:cNvSpPr>
            <a:spLocks noGrp="1"/>
          </p:cNvSpPr>
          <p:nvPr>
            <p:ph type="ctrTitle"/>
          </p:nvPr>
        </p:nvSpPr>
        <p:spPr>
          <a:xfrm>
            <a:off x="347295" y="1285927"/>
            <a:ext cx="7327950" cy="1156190"/>
          </a:xfrm>
        </p:spPr>
        <p:txBody>
          <a:bodyPr>
            <a:normAutofit fontScale="90000"/>
          </a:bodyPr>
          <a:lstStyle/>
          <a:p>
            <a:r>
              <a:rPr lang="en-CA" dirty="0"/>
              <a:t>Temporary Foreign Agricultural  Workers Initiative</a:t>
            </a:r>
            <a:endParaRPr lang="en-US" dirty="0"/>
          </a:p>
        </p:txBody>
      </p:sp>
      <p:sp>
        <p:nvSpPr>
          <p:cNvPr id="3" name="Subtitle 2">
            <a:extLst>
              <a:ext uri="{FF2B5EF4-FFF2-40B4-BE49-F238E27FC236}">
                <a16:creationId xmlns:a16="http://schemas.microsoft.com/office/drawing/2014/main" id="{A8C8DAE7-B491-437D-8915-B63EBBB10EDF}"/>
              </a:ext>
            </a:extLst>
          </p:cNvPr>
          <p:cNvSpPr>
            <a:spLocks noGrp="1"/>
          </p:cNvSpPr>
          <p:nvPr>
            <p:ph type="subTitle" idx="1"/>
          </p:nvPr>
        </p:nvSpPr>
        <p:spPr>
          <a:xfrm>
            <a:off x="2965249" y="2639484"/>
            <a:ext cx="3344111" cy="2426676"/>
          </a:xfrm>
        </p:spPr>
        <p:txBody>
          <a:bodyPr/>
          <a:lstStyle/>
          <a:p>
            <a:endParaRPr lang="en-CA" b="1" dirty="0"/>
          </a:p>
          <a:p>
            <a:pPr algn="r"/>
            <a:r>
              <a:rPr lang="en-CA" b="1" dirty="0"/>
              <a:t>April 21, 2020</a:t>
            </a:r>
          </a:p>
          <a:p>
            <a:endParaRPr lang="en-CA" dirty="0"/>
          </a:p>
          <a:p>
            <a:endParaRPr lang="en-US" dirty="0"/>
          </a:p>
        </p:txBody>
      </p:sp>
      <p:sp>
        <p:nvSpPr>
          <p:cNvPr id="4" name="Footer Placeholder 3">
            <a:extLst>
              <a:ext uri="{FF2B5EF4-FFF2-40B4-BE49-F238E27FC236}">
                <a16:creationId xmlns:a16="http://schemas.microsoft.com/office/drawing/2014/main" id="{556D9B85-52B2-43D7-B6BE-37D0291A015C}"/>
              </a:ext>
            </a:extLst>
          </p:cNvPr>
          <p:cNvSpPr>
            <a:spLocks noGrp="1"/>
          </p:cNvSpPr>
          <p:nvPr>
            <p:ph type="ftr" sz="quarter" idx="11"/>
          </p:nvPr>
        </p:nvSpPr>
        <p:spPr/>
        <p:txBody>
          <a:bodyPr/>
          <a:lstStyle/>
          <a:p>
            <a:pPr algn="l"/>
            <a:fld id="{F5F585A4-9DD3-4885-A345-3E1C009B2EDC}" type="datetime4">
              <a:rPr lang="en-US" smtClean="0"/>
              <a:pPr algn="l"/>
              <a:t>April 20, 2020</a:t>
            </a:fld>
            <a:endParaRPr lang="en-US" dirty="0"/>
          </a:p>
        </p:txBody>
      </p:sp>
      <p:pic>
        <p:nvPicPr>
          <p:cNvPr id="6" name="Picture 5">
            <a:extLst>
              <a:ext uri="{FF2B5EF4-FFF2-40B4-BE49-F238E27FC236}">
                <a16:creationId xmlns:a16="http://schemas.microsoft.com/office/drawing/2014/main" id="{2C389C14-D20C-4747-9FB2-F36889A7DB7F}"/>
              </a:ext>
            </a:extLst>
          </p:cNvPr>
          <p:cNvPicPr>
            <a:picLocks noChangeAspect="1"/>
          </p:cNvPicPr>
          <p:nvPr/>
        </p:nvPicPr>
        <p:blipFill>
          <a:blip r:embed="rId2"/>
          <a:stretch>
            <a:fillRect/>
          </a:stretch>
        </p:blipFill>
        <p:spPr>
          <a:xfrm>
            <a:off x="7786800" y="327600"/>
            <a:ext cx="1010412" cy="1010412"/>
          </a:xfrm>
          <a:prstGeom prst="rect">
            <a:avLst/>
          </a:prstGeom>
        </p:spPr>
      </p:pic>
    </p:spTree>
    <p:extLst>
      <p:ext uri="{BB962C8B-B14F-4D97-AF65-F5344CB8AC3E}">
        <p14:creationId xmlns:p14="http://schemas.microsoft.com/office/powerpoint/2010/main" val="424626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US" dirty="0">
                <a:solidFill>
                  <a:srgbClr val="006957"/>
                </a:solidFill>
              </a:rPr>
              <a:t>Compliance</a:t>
            </a:r>
            <a:endParaRPr lang="en-CA" dirty="0">
              <a:solidFill>
                <a:srgbClr val="006957"/>
              </a:solidFill>
            </a:endParaRP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3905475"/>
          </a:xfrm>
        </p:spPr>
        <p:txBody>
          <a:bodyPr>
            <a:normAutofit/>
          </a:bodyPr>
          <a:lstStyle/>
          <a:p>
            <a:pPr>
              <a:lnSpc>
                <a:spcPct val="150000"/>
              </a:lnSpc>
            </a:pPr>
            <a:r>
              <a:rPr lang="en-CA" sz="2400" dirty="0"/>
              <a:t>All measures taken to prevent the spread of COVID-19 should be done in compliance with requirements under the </a:t>
            </a:r>
            <a:r>
              <a:rPr lang="en-CA" sz="2400" dirty="0">
                <a:hlinkClick r:id="rId2" tooltip="ontario.ca e-Laws"/>
              </a:rPr>
              <a:t>Occupational Health and Safety Act</a:t>
            </a:r>
            <a:r>
              <a:rPr lang="en-CA" sz="2400" dirty="0"/>
              <a:t>, </a:t>
            </a:r>
            <a:r>
              <a:rPr lang="en-CA" sz="2400" u="sng" dirty="0">
                <a:hlinkClick r:id="rId3"/>
              </a:rPr>
              <a:t>Emergency Orders</a:t>
            </a:r>
            <a:r>
              <a:rPr lang="en-CA" sz="2400" u="sng" dirty="0"/>
              <a:t> </a:t>
            </a:r>
            <a:r>
              <a:rPr lang="en-CA" sz="2400" dirty="0"/>
              <a:t>made under the </a:t>
            </a:r>
            <a:r>
              <a:rPr lang="en-CA" sz="2400" dirty="0">
                <a:hlinkClick r:id="rId4"/>
              </a:rPr>
              <a:t>Emergency Management and Civil Protection Act</a:t>
            </a:r>
            <a:r>
              <a:rPr lang="en-CA" sz="2400" dirty="0"/>
              <a:t> (EMCPA), and public health directives and guidance issued by Ontario’s Chief Medical Officer of Health and the </a:t>
            </a:r>
            <a:r>
              <a:rPr lang="en-CA" sz="2400" u="sng" dirty="0">
                <a:hlinkClick r:id="rId5"/>
              </a:rPr>
              <a:t>Ministry of Health</a:t>
            </a:r>
            <a:r>
              <a:rPr lang="en-CA" sz="2400" u="sng" dirty="0"/>
              <a:t>.</a:t>
            </a:r>
            <a:endParaRPr lang="en-CA" sz="2400" dirty="0"/>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10</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235286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Inspectors may focus on the following: </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4246985"/>
          </a:xfrm>
        </p:spPr>
        <p:txBody>
          <a:bodyPr>
            <a:normAutofit lnSpcReduction="10000"/>
          </a:bodyPr>
          <a:lstStyle/>
          <a:p>
            <a:pPr marL="342900" indent="-342900">
              <a:buClrTx/>
              <a:buFont typeface="Wingdings" panose="05000000000000000000" pitchFamily="2" charset="2"/>
              <a:buChar char="v"/>
            </a:pPr>
            <a:r>
              <a:rPr lang="en-CA" sz="2400" dirty="0"/>
              <a:t>How many workers are working</a:t>
            </a:r>
          </a:p>
          <a:p>
            <a:pPr marL="342900" indent="-342900">
              <a:buClrTx/>
              <a:buFont typeface="Wingdings" panose="05000000000000000000" pitchFamily="2" charset="2"/>
              <a:buChar char="v"/>
            </a:pPr>
            <a:r>
              <a:rPr lang="en-CA" sz="2400" dirty="0"/>
              <a:t>What screening the employer has in place to prevent workers who may have COVID-19 from coming to work</a:t>
            </a:r>
          </a:p>
          <a:p>
            <a:pPr marL="720000" lvl="1" indent="-360000">
              <a:buClrTx/>
              <a:buFont typeface="+mj-lt"/>
              <a:buAutoNum type="alphaLcPeriod"/>
            </a:pPr>
            <a:r>
              <a:rPr lang="en-CA" sz="2400" dirty="0"/>
              <a:t>policies and procedures are in place to ensure that workers with symptoms of COVID-19 are not coming to work. </a:t>
            </a:r>
          </a:p>
          <a:p>
            <a:pPr marL="360000" lvl="1">
              <a:buClrTx/>
            </a:pPr>
            <a:r>
              <a:rPr lang="en-CA" sz="2400" dirty="0"/>
              <a:t>     </a:t>
            </a:r>
            <a:r>
              <a:rPr lang="en-CA" sz="2400" b="1" i="1" dirty="0"/>
              <a:t>*symptoms include: cough, fever, difficulty breathing</a:t>
            </a:r>
          </a:p>
          <a:p>
            <a:pPr marL="245700" indent="-342900">
              <a:buClrTx/>
              <a:buFont typeface="Wingdings" panose="05000000000000000000" pitchFamily="2" charset="2"/>
              <a:buChar char="v"/>
            </a:pPr>
            <a:r>
              <a:rPr lang="en-CA" sz="2400" dirty="0"/>
              <a:t>How the employer is ensuring physical distancing (a 2m separation) between workers</a:t>
            </a:r>
          </a:p>
          <a:p>
            <a:pPr marL="245700" indent="-342900">
              <a:buClrTx/>
              <a:buFont typeface="Wingdings" panose="05000000000000000000" pitchFamily="2" charset="2"/>
              <a:buChar char="v"/>
            </a:pPr>
            <a:r>
              <a:rPr lang="en-CA" sz="2400" dirty="0"/>
              <a:t>How the employer is ensuring proper onsite hygiene</a:t>
            </a:r>
          </a:p>
          <a:p>
            <a:pPr marL="245700" indent="-342900">
              <a:buClrTx/>
              <a:buFont typeface="Wingdings" panose="05000000000000000000" pitchFamily="2" charset="2"/>
              <a:buChar char="v"/>
            </a:pPr>
            <a:r>
              <a:rPr lang="en-CA" sz="2400" dirty="0"/>
              <a:t>Other precautions including the use of personal protective equipment (PPE)</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11</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51261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2 metre separation</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3905475"/>
          </a:xfrm>
        </p:spPr>
        <p:txBody>
          <a:bodyPr>
            <a:normAutofit/>
          </a:bodyPr>
          <a:lstStyle/>
          <a:p>
            <a:pPr marL="342900" indent="-342900">
              <a:buClrTx/>
              <a:buFont typeface="Wingdings" panose="05000000000000000000" pitchFamily="2" charset="2"/>
              <a:buChar char="v"/>
            </a:pPr>
            <a:r>
              <a:rPr lang="en-CA" sz="2400" dirty="0"/>
              <a:t>Where possible, workers are encouraged to keep 2 metres apart.</a:t>
            </a:r>
          </a:p>
          <a:p>
            <a:pPr marL="342900" indent="-342900">
              <a:buClrTx/>
              <a:buFont typeface="Wingdings" panose="05000000000000000000" pitchFamily="2" charset="2"/>
              <a:buChar char="v"/>
            </a:pPr>
            <a:r>
              <a:rPr lang="en-CA" sz="2400" dirty="0"/>
              <a:t>In circumstances where 2 metres cannot be maintained, the employer must protect the worker from the hazard. </a:t>
            </a:r>
          </a:p>
          <a:p>
            <a:pPr marL="342900" indent="-342900">
              <a:buClrTx/>
              <a:buFont typeface="Wingdings" panose="05000000000000000000" pitchFamily="2" charset="2"/>
              <a:buChar char="v"/>
            </a:pPr>
            <a:r>
              <a:rPr lang="en-CA" sz="2400" dirty="0"/>
              <a:t>Control measures including robust screening, hand hygiene, cough/sneeze etiquette and frequent cleaning of high touch surfaces are even more important.</a:t>
            </a:r>
          </a:p>
          <a:p>
            <a:pPr marL="342900" indent="-342900">
              <a:buClrTx/>
              <a:buFont typeface="Wingdings" panose="05000000000000000000" pitchFamily="2" charset="2"/>
              <a:buChar char="v"/>
            </a:pPr>
            <a:r>
              <a:rPr lang="en-CA" sz="2400" dirty="0"/>
              <a:t>In the hierarchy of controls the last line of defence is personal protective equipment (PPE).</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12</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145625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US" dirty="0">
                <a:solidFill>
                  <a:srgbClr val="006957"/>
                </a:solidFill>
              </a:rPr>
              <a:t>Biosecurity</a:t>
            </a:r>
            <a:endParaRPr lang="en-CA" dirty="0">
              <a:solidFill>
                <a:srgbClr val="006957"/>
              </a:solidFill>
            </a:endParaRP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3905475"/>
          </a:xfrm>
        </p:spPr>
        <p:txBody>
          <a:bodyPr>
            <a:normAutofit/>
          </a:bodyPr>
          <a:lstStyle/>
          <a:p>
            <a:pPr marL="457200" indent="-457200">
              <a:buClr>
                <a:schemeClr val="tx1"/>
              </a:buClr>
              <a:buFont typeface="Wingdings" panose="05000000000000000000" pitchFamily="2" charset="2"/>
              <a:buChar char="v"/>
            </a:pPr>
            <a:r>
              <a:rPr lang="en-US" sz="2400" dirty="0"/>
              <a:t>MLTSD understands the important role Biosecurity plays in preventing the transfer of disease and pest infestation between farming operations. </a:t>
            </a:r>
          </a:p>
          <a:p>
            <a:pPr marL="457200" indent="-457200">
              <a:buClr>
                <a:schemeClr val="tx1"/>
              </a:buClr>
              <a:buFont typeface="Wingdings" panose="05000000000000000000" pitchFamily="2" charset="2"/>
              <a:buChar char="v"/>
            </a:pPr>
            <a:r>
              <a:rPr lang="en-US" sz="2400" dirty="0"/>
              <a:t>To minimize the possibility of spreading biological hazards when conducting field visits, inspectors are required to follow biosecurity protocol as directed by the ministry’s internal Policy and Procedures Manual.</a:t>
            </a:r>
          </a:p>
          <a:p>
            <a:pPr marL="457200" indent="-457200">
              <a:buClr>
                <a:schemeClr val="tx1"/>
              </a:buClr>
              <a:buFont typeface="Wingdings" panose="05000000000000000000" pitchFamily="2" charset="2"/>
              <a:buChar char="v"/>
            </a:pPr>
            <a:r>
              <a:rPr lang="en-US" sz="2400" dirty="0"/>
              <a:t>Inspectors are also asked to observe and respect all biosecurity signage on farms. </a:t>
            </a:r>
            <a:endParaRPr lang="en-CA" sz="2400" dirty="0"/>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13</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320121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3632" y="774682"/>
            <a:ext cx="8456735" cy="523220"/>
          </a:xfrm>
        </p:spPr>
        <p:txBody>
          <a:bodyPr>
            <a:noAutofit/>
          </a:bodyPr>
          <a:lstStyle/>
          <a:p>
            <a:r>
              <a:rPr lang="en-CA" dirty="0">
                <a:solidFill>
                  <a:srgbClr val="006957"/>
                </a:solidFill>
              </a:rPr>
              <a:t>Employer responsibilities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52203"/>
            <a:ext cx="8629064" cy="4724399"/>
          </a:xfrm>
        </p:spPr>
        <p:txBody>
          <a:bodyPr>
            <a:noAutofit/>
          </a:bodyPr>
          <a:lstStyle/>
          <a:p>
            <a:r>
              <a:rPr lang="en-CA" sz="2200" dirty="0"/>
              <a:t>Employers have obligations under the Occupational Health and Safety Act (OHSA) and its regulations to protect workers from hazards in the workplace, including infectious diseases. </a:t>
            </a:r>
          </a:p>
          <a:p>
            <a:pPr marL="342900" indent="-342900">
              <a:buClrTx/>
              <a:buFont typeface="Wingdings" panose="05000000000000000000" pitchFamily="2" charset="2"/>
              <a:buChar char="v"/>
            </a:pPr>
            <a:r>
              <a:rPr lang="en-CA" sz="2200" dirty="0"/>
              <a:t>Under OHSA Employers must: </a:t>
            </a:r>
          </a:p>
          <a:p>
            <a:pPr lvl="1">
              <a:buClrTx/>
              <a:buFont typeface="Wingdings" panose="05000000000000000000" pitchFamily="2" charset="2"/>
              <a:buChar char="§"/>
            </a:pPr>
            <a:r>
              <a:rPr lang="en-CA" sz="2200" dirty="0"/>
              <a:t>Ensure workers know about hazards and dangers by providing information, instruction and supervision on how to work safely </a:t>
            </a:r>
          </a:p>
          <a:p>
            <a:pPr lvl="1">
              <a:buClrTx/>
              <a:buFont typeface="Wingdings" panose="05000000000000000000" pitchFamily="2" charset="2"/>
              <a:buChar char="§"/>
            </a:pPr>
            <a:r>
              <a:rPr lang="en-CA" sz="2200" dirty="0"/>
              <a:t>Ensure supervisors know what is required to protect workers’ health and safety on the job </a:t>
            </a:r>
          </a:p>
          <a:p>
            <a:pPr lvl="1">
              <a:buClrTx/>
              <a:buFont typeface="Wingdings" panose="05000000000000000000" pitchFamily="2" charset="2"/>
              <a:buChar char="§"/>
            </a:pPr>
            <a:r>
              <a:rPr lang="en-CA" sz="2200" dirty="0"/>
              <a:t>Create workplace health and safety policies and procedures </a:t>
            </a:r>
          </a:p>
          <a:p>
            <a:pPr lvl="1">
              <a:buClrTx/>
              <a:buFont typeface="Wingdings" panose="05000000000000000000" pitchFamily="2" charset="2"/>
              <a:buChar char="§"/>
            </a:pPr>
            <a:r>
              <a:rPr lang="en-CA" sz="2200" dirty="0"/>
              <a:t>Ensure everyone follows the law and the workplace health and safety policies and procedures </a:t>
            </a:r>
          </a:p>
          <a:p>
            <a:pPr lvl="1">
              <a:buClrTx/>
              <a:buFont typeface="Wingdings" panose="05000000000000000000" pitchFamily="2" charset="2"/>
              <a:buChar char="§"/>
            </a:pPr>
            <a:r>
              <a:rPr lang="en-CA" sz="2200" dirty="0"/>
              <a:t>Ensure workers wear and use the right protective equipment; and, </a:t>
            </a:r>
          </a:p>
          <a:p>
            <a:pPr lvl="1">
              <a:buClrTx/>
              <a:buFont typeface="Wingdings" panose="05000000000000000000" pitchFamily="2" charset="2"/>
              <a:buChar char="§"/>
            </a:pPr>
            <a:r>
              <a:rPr lang="en-CA" sz="2200" b="1" dirty="0"/>
              <a:t>Do everything reasonable in the circumstances to protect workers </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14</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18756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7295" y="774682"/>
            <a:ext cx="8456735" cy="523220"/>
          </a:xfrm>
        </p:spPr>
        <p:txBody>
          <a:bodyPr>
            <a:noAutofit/>
          </a:bodyPr>
          <a:lstStyle/>
          <a:p>
            <a:r>
              <a:rPr lang="en-CA" dirty="0">
                <a:solidFill>
                  <a:srgbClr val="006957"/>
                </a:solidFill>
              </a:rPr>
              <a:t>Protecting against COVID19</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297902"/>
            <a:ext cx="8456734" cy="4978699"/>
          </a:xfrm>
        </p:spPr>
        <p:txBody>
          <a:bodyPr>
            <a:noAutofit/>
          </a:bodyPr>
          <a:lstStyle/>
          <a:p>
            <a:pPr>
              <a:lnSpc>
                <a:spcPct val="100000"/>
              </a:lnSpc>
              <a:spcBef>
                <a:spcPts val="0"/>
              </a:spcBef>
              <a:spcAft>
                <a:spcPts val="1200"/>
              </a:spcAft>
              <a:buClrTx/>
            </a:pPr>
            <a:r>
              <a:rPr lang="en-CA" sz="2100" dirty="0"/>
              <a:t>When determining reasonable precautions for the protection of workers during the pandemic, employers should follow the guidance provided by Public Health Ontario and the </a:t>
            </a:r>
            <a:r>
              <a:rPr lang="en-CA" sz="2100" u="sng" dirty="0">
                <a:hlinkClick r:id="rId2"/>
              </a:rPr>
              <a:t>Ministry of Health</a:t>
            </a:r>
            <a:r>
              <a:rPr lang="en-CA" sz="2100" dirty="0"/>
              <a:t>. This includes encouraging workers to:</a:t>
            </a:r>
          </a:p>
          <a:p>
            <a:pPr marL="342900" indent="-342900">
              <a:lnSpc>
                <a:spcPct val="100000"/>
              </a:lnSpc>
              <a:spcBef>
                <a:spcPts val="0"/>
              </a:spcBef>
              <a:buClrTx/>
              <a:buFont typeface="Wingdings" panose="05000000000000000000" pitchFamily="2" charset="2"/>
              <a:buChar char="v"/>
            </a:pPr>
            <a:r>
              <a:rPr lang="en-CA" sz="2100" dirty="0"/>
              <a:t>wash hands often with soap and water or alcohol-based hand sanitizer</a:t>
            </a:r>
          </a:p>
          <a:p>
            <a:pPr marL="342900" indent="-342900">
              <a:lnSpc>
                <a:spcPct val="100000"/>
              </a:lnSpc>
              <a:spcBef>
                <a:spcPts val="0"/>
              </a:spcBef>
              <a:buClrTx/>
              <a:buFont typeface="Wingdings" panose="05000000000000000000" pitchFamily="2" charset="2"/>
              <a:buChar char="v"/>
            </a:pPr>
            <a:r>
              <a:rPr lang="en-CA" sz="2100" dirty="0"/>
              <a:t>sneeze and cough into sleeve</a:t>
            </a:r>
          </a:p>
          <a:p>
            <a:pPr marL="342900" indent="-342900">
              <a:lnSpc>
                <a:spcPct val="100000"/>
              </a:lnSpc>
              <a:spcBef>
                <a:spcPts val="0"/>
              </a:spcBef>
              <a:buClrTx/>
              <a:buFont typeface="Wingdings" panose="05000000000000000000" pitchFamily="2" charset="2"/>
              <a:buChar char="v"/>
            </a:pPr>
            <a:r>
              <a:rPr lang="en-CA" sz="2100" dirty="0"/>
              <a:t>if a tissue is used, discard immediately and wash hands afterward</a:t>
            </a:r>
          </a:p>
          <a:p>
            <a:pPr marL="342900" indent="-342900">
              <a:lnSpc>
                <a:spcPct val="100000"/>
              </a:lnSpc>
              <a:spcBef>
                <a:spcPts val="0"/>
              </a:spcBef>
              <a:buClrTx/>
              <a:buFont typeface="Wingdings" panose="05000000000000000000" pitchFamily="2" charset="2"/>
              <a:buChar char="v"/>
            </a:pPr>
            <a:r>
              <a:rPr lang="en-CA" sz="2100" dirty="0"/>
              <a:t>avoid touching eyes, nose or mouth</a:t>
            </a:r>
          </a:p>
          <a:p>
            <a:pPr marL="342900" indent="-342900">
              <a:lnSpc>
                <a:spcPct val="100000"/>
              </a:lnSpc>
              <a:spcBef>
                <a:spcPts val="0"/>
              </a:spcBef>
              <a:buClrTx/>
              <a:buFont typeface="Wingdings" panose="05000000000000000000" pitchFamily="2" charset="2"/>
              <a:buChar char="v"/>
            </a:pPr>
            <a:r>
              <a:rPr lang="en-CA" sz="2100" dirty="0"/>
              <a:t>avoid contact with people who are sick</a:t>
            </a:r>
          </a:p>
          <a:p>
            <a:pPr marL="342900" indent="-342900">
              <a:lnSpc>
                <a:spcPct val="100000"/>
              </a:lnSpc>
              <a:spcBef>
                <a:spcPts val="0"/>
              </a:spcBef>
              <a:buClrTx/>
              <a:buFont typeface="Wingdings" panose="05000000000000000000" pitchFamily="2" charset="2"/>
              <a:buChar char="v"/>
            </a:pPr>
            <a:r>
              <a:rPr lang="en-CA" sz="2100" dirty="0"/>
              <a:t>avoid high-touch areas, where possible, or ensure hands are cleaned afterward</a:t>
            </a:r>
          </a:p>
          <a:p>
            <a:pPr marL="342900" indent="-342900">
              <a:lnSpc>
                <a:spcPct val="100000"/>
              </a:lnSpc>
              <a:spcBef>
                <a:spcPts val="0"/>
              </a:spcBef>
              <a:buClrTx/>
              <a:buFont typeface="Wingdings" panose="05000000000000000000" pitchFamily="2" charset="2"/>
              <a:buChar char="v"/>
            </a:pPr>
            <a:r>
              <a:rPr lang="en-CA" sz="2100" dirty="0"/>
              <a:t>where possible, wear gloves when interacting with high-touch areas. Do not touch face with gloved hands. Take care when removing gloves. Ensure hands are washed after removing gloves</a:t>
            </a:r>
          </a:p>
          <a:p>
            <a:pPr marL="342900" indent="-342900">
              <a:lnSpc>
                <a:spcPct val="100000"/>
              </a:lnSpc>
              <a:spcBef>
                <a:spcPts val="0"/>
              </a:spcBef>
              <a:buClrTx/>
              <a:buFont typeface="Wingdings" panose="05000000000000000000" pitchFamily="2" charset="2"/>
              <a:buChar char="v"/>
            </a:pPr>
            <a:r>
              <a:rPr lang="en-CA" sz="2100" dirty="0"/>
              <a:t>wash clothes as often as possible</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15</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412449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What if a worker tests positive for COVID19?</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645920"/>
            <a:ext cx="8456734" cy="4630682"/>
          </a:xfrm>
        </p:spPr>
        <p:txBody>
          <a:bodyPr>
            <a:normAutofit/>
          </a:bodyPr>
          <a:lstStyle/>
          <a:p>
            <a:pPr lvl="0">
              <a:lnSpc>
                <a:spcPct val="110000"/>
              </a:lnSpc>
            </a:pPr>
            <a:r>
              <a:rPr lang="en-CA" sz="2400" dirty="0"/>
              <a:t>Under the Occupational Health and Safety Act (OHSA), [subsection 52(2)], if an employer is advised that a worker has an occupational illness </a:t>
            </a:r>
            <a:r>
              <a:rPr lang="en-CA" sz="2400" b="1" dirty="0"/>
              <a:t>due to an exposure at the workplace</a:t>
            </a:r>
            <a:r>
              <a:rPr lang="en-CA" sz="2400" dirty="0"/>
              <a:t> or that a claim has been filed with the Workplace Safety and Insurance Board (WSIB), the employer is required to notify the ministry in writing within four days. </a:t>
            </a:r>
          </a:p>
          <a:p>
            <a:pPr lvl="0">
              <a:lnSpc>
                <a:spcPct val="110000"/>
              </a:lnSpc>
            </a:pPr>
            <a:r>
              <a:rPr lang="en-CA" sz="2400" dirty="0"/>
              <a:t>If you have questions or would like to report a critical injury, fatality or report an occupational illness, please call:</a:t>
            </a:r>
          </a:p>
          <a:p>
            <a:pPr lvl="0"/>
            <a:endParaRPr lang="en-CA" sz="2400" dirty="0"/>
          </a:p>
          <a:p>
            <a:pPr lvl="0" algn="ctr">
              <a:lnSpc>
                <a:spcPct val="100000"/>
              </a:lnSpc>
              <a:spcBef>
                <a:spcPts val="0"/>
              </a:spcBef>
            </a:pPr>
            <a:r>
              <a:rPr lang="en-CA" sz="2400" b="1" dirty="0"/>
              <a:t>Occupational Health and Safety Contact Centre</a:t>
            </a:r>
          </a:p>
          <a:p>
            <a:pPr lvl="0" algn="ctr">
              <a:lnSpc>
                <a:spcPct val="100000"/>
              </a:lnSpc>
              <a:spcBef>
                <a:spcPts val="0"/>
              </a:spcBef>
            </a:pPr>
            <a:r>
              <a:rPr lang="en-CA" sz="2400" dirty="0"/>
              <a:t>1-877-202-0008.</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16</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331354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OHSA and applicable regulations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722120"/>
            <a:ext cx="8456734" cy="4554481"/>
          </a:xfrm>
        </p:spPr>
        <p:txBody>
          <a:bodyPr>
            <a:normAutofit fontScale="92500" lnSpcReduction="20000"/>
          </a:bodyPr>
          <a:lstStyle/>
          <a:p>
            <a:pPr marL="342900" indent="-342900">
              <a:lnSpc>
                <a:spcPct val="100000"/>
              </a:lnSpc>
              <a:buClrTx/>
              <a:buFont typeface="Wingdings" panose="05000000000000000000" pitchFamily="2" charset="2"/>
              <a:buChar char="v"/>
            </a:pPr>
            <a:r>
              <a:rPr lang="en-CA" sz="2400" dirty="0"/>
              <a:t>During this initiative, MLTSD Inspectors will continue to enforce the OHSA and its regulations, including but not limited to the following:</a:t>
            </a:r>
          </a:p>
          <a:p>
            <a:pPr marL="800100" lvl="1" indent="-342900">
              <a:lnSpc>
                <a:spcPct val="100000"/>
              </a:lnSpc>
              <a:spcBef>
                <a:spcPts val="1000"/>
              </a:spcBef>
              <a:buClr>
                <a:schemeClr val="tx1"/>
              </a:buClr>
              <a:buFont typeface="Wingdings" panose="05000000000000000000" pitchFamily="2" charset="2"/>
              <a:buChar char="§"/>
            </a:pPr>
            <a:r>
              <a:rPr lang="en-US" sz="2400" u="sng" dirty="0">
                <a:solidFill>
                  <a:srgbClr val="0070C0"/>
                </a:solidFill>
                <a:hlinkClick r:id="rId2" tooltip="http://www.e-laws.gov.on.ca/html/statutes/english/elaws_statutes_90o01_e.htm&#10;(www.e-laws.gov.on.ca)">
                  <a:extLst>
                    <a:ext uri="{A12FA001-AC4F-418D-AE19-62706E023703}">
                      <ahyp:hlinkClr xmlns:ahyp="http://schemas.microsoft.com/office/drawing/2018/hyperlinkcolor" val="tx"/>
                    </a:ext>
                  </a:extLst>
                </a:hlinkClick>
              </a:rPr>
              <a:t>Occupational Health and Safety Act</a:t>
            </a:r>
            <a:r>
              <a:rPr lang="en-US" sz="2400" dirty="0"/>
              <a:t>, (OHSA)</a:t>
            </a:r>
          </a:p>
          <a:p>
            <a:pPr marL="800100" lvl="1" indent="-342900">
              <a:lnSpc>
                <a:spcPct val="100000"/>
              </a:lnSpc>
              <a:spcBef>
                <a:spcPts val="1000"/>
              </a:spcBef>
              <a:buClr>
                <a:schemeClr val="tx1"/>
              </a:buClr>
              <a:buFont typeface="Wingdings" panose="05000000000000000000" pitchFamily="2" charset="2"/>
              <a:buChar char="§"/>
            </a:pPr>
            <a:r>
              <a:rPr lang="en-CA" sz="2400" dirty="0">
                <a:hlinkClick r:id="rId3" tooltip="ontario.ca e-Laws"/>
              </a:rPr>
              <a:t>Farming Operations </a:t>
            </a:r>
            <a:r>
              <a:rPr lang="en-CA" sz="2400" dirty="0"/>
              <a:t>Reg. 414/05</a:t>
            </a:r>
            <a:endParaRPr lang="en-US" sz="2400" dirty="0"/>
          </a:p>
          <a:p>
            <a:pPr marL="811213" lvl="1" indent="-342900">
              <a:lnSpc>
                <a:spcPct val="100000"/>
              </a:lnSpc>
              <a:spcBef>
                <a:spcPts val="1000"/>
              </a:spcBef>
              <a:buClr>
                <a:schemeClr val="tx1"/>
              </a:buClr>
              <a:buFont typeface="Wingdings" panose="05000000000000000000" pitchFamily="2" charset="2"/>
              <a:buChar char="§"/>
              <a:defRPr/>
            </a:pPr>
            <a:r>
              <a:rPr lang="en-CA" sz="2400" dirty="0">
                <a:solidFill>
                  <a:srgbClr val="000000"/>
                </a:solidFill>
                <a:hlinkClick r:id="rId4"/>
              </a:rPr>
              <a:t>Occupational Health and Safety Awareness and Training</a:t>
            </a:r>
            <a:r>
              <a:rPr lang="en-CA" sz="2400" dirty="0">
                <a:solidFill>
                  <a:srgbClr val="000000"/>
                </a:solidFill>
              </a:rPr>
              <a:t>, </a:t>
            </a:r>
            <a:r>
              <a:rPr lang="en-CA" sz="2400" dirty="0"/>
              <a:t>Reg. 297/13</a:t>
            </a:r>
            <a:endParaRPr lang="en-US" sz="2400" u="sng" dirty="0"/>
          </a:p>
          <a:p>
            <a:pPr lvl="2">
              <a:buClrTx/>
            </a:pPr>
            <a:r>
              <a:rPr lang="en-CA" sz="2400" dirty="0"/>
              <a:t>Training workbooks and accompanying guides for download:</a:t>
            </a:r>
          </a:p>
          <a:p>
            <a:pPr marL="1543050" lvl="3" indent="-285750">
              <a:buClr>
                <a:schemeClr val="tx1"/>
              </a:buClr>
              <a:buFont typeface="Courier New" panose="02070309020205020404" pitchFamily="49" charset="0"/>
              <a:buChar char="o"/>
              <a:defRPr/>
            </a:pPr>
            <a:r>
              <a:rPr lang="en-CA" sz="2200" dirty="0">
                <a:solidFill>
                  <a:srgbClr val="000000"/>
                </a:solidFill>
                <a:hlinkClick r:id="rId5"/>
              </a:rPr>
              <a:t>Worker Health and Safety Awareness in 4 Steps</a:t>
            </a:r>
            <a:endParaRPr lang="en-CA" sz="2200" dirty="0">
              <a:solidFill>
                <a:srgbClr val="000000"/>
              </a:solidFill>
            </a:endParaRPr>
          </a:p>
          <a:p>
            <a:pPr marL="1543050" lvl="3" indent="-285750">
              <a:buClr>
                <a:schemeClr val="tx1"/>
              </a:buClr>
              <a:buFont typeface="Courier New" panose="02070309020205020404" pitchFamily="49" charset="0"/>
              <a:buChar char="o"/>
              <a:defRPr/>
            </a:pPr>
            <a:r>
              <a:rPr lang="en-CA" sz="2200" dirty="0">
                <a:solidFill>
                  <a:srgbClr val="000000"/>
                </a:solidFill>
                <a:hlinkClick r:id="rId6"/>
              </a:rPr>
              <a:t>Worker Awareness Workbook</a:t>
            </a:r>
            <a:endParaRPr lang="en-CA" sz="2200" dirty="0">
              <a:solidFill>
                <a:srgbClr val="000000"/>
              </a:solidFill>
            </a:endParaRPr>
          </a:p>
          <a:p>
            <a:pPr marL="1543050" lvl="3" indent="-285750">
              <a:buClr>
                <a:schemeClr val="tx1"/>
              </a:buClr>
              <a:buFont typeface="Courier New" panose="02070309020205020404" pitchFamily="49" charset="0"/>
              <a:buChar char="o"/>
              <a:defRPr/>
            </a:pPr>
            <a:r>
              <a:rPr lang="en-CA" sz="2200" dirty="0">
                <a:solidFill>
                  <a:srgbClr val="000000"/>
                </a:solidFill>
                <a:hlinkClick r:id="rId7"/>
              </a:rPr>
              <a:t>Employer Guide to Worker Health and Safety Awareness in 4 Steps</a:t>
            </a:r>
            <a:endParaRPr lang="en-CA" sz="2200" dirty="0">
              <a:solidFill>
                <a:srgbClr val="000000"/>
              </a:solidFill>
            </a:endParaRPr>
          </a:p>
          <a:p>
            <a:pPr marL="1543050" lvl="3" indent="-285750">
              <a:buClr>
                <a:schemeClr val="tx1"/>
              </a:buClr>
              <a:buFont typeface="Courier New" panose="02070309020205020404" pitchFamily="49" charset="0"/>
              <a:buChar char="o"/>
              <a:defRPr/>
            </a:pPr>
            <a:r>
              <a:rPr lang="en-CA" sz="2200" dirty="0">
                <a:solidFill>
                  <a:srgbClr val="000000"/>
                </a:solidFill>
                <a:hlinkClick r:id="rId8"/>
              </a:rPr>
              <a:t>Supervisor Health and Safety Awareness in 5 Steps</a:t>
            </a:r>
            <a:endParaRPr lang="en-CA" sz="2200" dirty="0">
              <a:solidFill>
                <a:srgbClr val="000000"/>
              </a:solidFill>
            </a:endParaRPr>
          </a:p>
          <a:p>
            <a:pPr marL="800100" lvl="1" indent="-342900">
              <a:lnSpc>
                <a:spcPct val="100000"/>
              </a:lnSpc>
              <a:buClr>
                <a:schemeClr val="tx1"/>
              </a:buClr>
              <a:buFont typeface="Wingdings" panose="05000000000000000000" pitchFamily="2" charset="2"/>
              <a:buChar char="§"/>
            </a:pPr>
            <a:r>
              <a:rPr lang="en-CA" sz="2400" u="sng" dirty="0">
                <a:hlinkClick r:id="rId9"/>
              </a:rPr>
              <a:t>Emergency Orders</a:t>
            </a:r>
            <a:r>
              <a:rPr lang="en-CA" sz="2400" u="sng" dirty="0"/>
              <a:t> </a:t>
            </a:r>
            <a:r>
              <a:rPr lang="en-CA" sz="2400" dirty="0"/>
              <a:t>made under the </a:t>
            </a:r>
            <a:r>
              <a:rPr lang="en-CA" sz="2400" dirty="0">
                <a:hlinkClick r:id="rId10"/>
              </a:rPr>
              <a:t>Emergency Management and Civil Protection Act</a:t>
            </a:r>
            <a:r>
              <a:rPr lang="en-CA" sz="2400" dirty="0"/>
              <a:t> (EMCPA)</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17</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346965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Printable posters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39240"/>
            <a:ext cx="8456734" cy="4737362"/>
          </a:xfrm>
        </p:spPr>
        <p:txBody>
          <a:bodyPr>
            <a:normAutofit fontScale="85000" lnSpcReduction="20000"/>
          </a:bodyPr>
          <a:lstStyle/>
          <a:p>
            <a:pPr marL="342900" indent="-342900">
              <a:lnSpc>
                <a:spcPct val="100000"/>
              </a:lnSpc>
              <a:spcBef>
                <a:spcPts val="0"/>
              </a:spcBef>
              <a:spcAft>
                <a:spcPts val="600"/>
              </a:spcAft>
              <a:buClrTx/>
              <a:buFont typeface="Wingdings" panose="05000000000000000000" pitchFamily="2" charset="2"/>
              <a:buChar char="v"/>
            </a:pPr>
            <a:r>
              <a:rPr lang="en-CA" sz="2300" dirty="0"/>
              <a:t>Surgical Mask vs. N95 Respirator: </a:t>
            </a:r>
            <a:r>
              <a:rPr lang="en-CA" sz="2300" u="sng" dirty="0">
                <a:hlinkClick r:id="rId2"/>
              </a:rPr>
              <a:t>https://www.cdc.gov/niosh/npptl/pdfs/UnderstandDifferenceInfographic-508.pdf</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How to Self-Isolate: </a:t>
            </a:r>
            <a:r>
              <a:rPr lang="en-CA" sz="2300" u="sng" dirty="0">
                <a:hlinkClick r:id="rId3"/>
              </a:rPr>
              <a:t>https://www.publichealthontario.ca/-/media/documents/ncov/factsheet-covid-19-how-to-self-isolate.pdf?la=en</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How to Self-Monitor: </a:t>
            </a:r>
            <a:r>
              <a:rPr lang="en-CA" sz="2300" u="sng" dirty="0">
                <a:hlinkClick r:id="rId4"/>
              </a:rPr>
              <a:t>https://www.publichealthontario.ca/-/media/documents/ncov/factsheet-covid-19-self-monitor.pdf?la=en</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Cleaning and Disinfection for Public Settings: </a:t>
            </a:r>
            <a:r>
              <a:rPr lang="en-CA" sz="2300" u="sng" dirty="0">
                <a:hlinkClick r:id="rId5"/>
              </a:rPr>
              <a:t>https://www.publichealthontario.ca/-/media/documents/ncov/factsheet-covid-19-environmental-cleaning.pdf?la=en</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Public Health Ontario’s How to Handwash Poster: </a:t>
            </a:r>
            <a:r>
              <a:rPr lang="en-CA" sz="2300" u="sng" dirty="0">
                <a:hlinkClick r:id="rId6"/>
              </a:rPr>
              <a:t>https://www.publichealthontario.ca/-/media/documents/jcyh-handwash.pdf?la=en</a:t>
            </a:r>
            <a:endParaRPr lang="en-CA" sz="2300" dirty="0"/>
          </a:p>
          <a:p>
            <a:pPr marL="342900" indent="-342900">
              <a:lnSpc>
                <a:spcPct val="100000"/>
              </a:lnSpc>
              <a:spcBef>
                <a:spcPts val="0"/>
              </a:spcBef>
              <a:spcAft>
                <a:spcPts val="600"/>
              </a:spcAft>
              <a:buClrTx/>
              <a:buFont typeface="Wingdings" panose="05000000000000000000" pitchFamily="2" charset="2"/>
              <a:buChar char="v"/>
            </a:pPr>
            <a:r>
              <a:rPr lang="en-CA" sz="2300" dirty="0"/>
              <a:t> Public Health Ontario Multilingual “How To” Posters: </a:t>
            </a:r>
            <a:r>
              <a:rPr lang="en-CA" sz="2300" u="sng" dirty="0">
                <a:hlinkClick r:id="rId7"/>
              </a:rPr>
              <a:t>https://www.publichealthontario.ca/en/diseases-and-conditions/infectious-diseases/respiratory-diseases/novel-coronavirus/public-resources?tab=0</a:t>
            </a:r>
            <a:endParaRPr lang="en-CA" sz="2300" dirty="0"/>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18</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26347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Online Resources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569720"/>
            <a:ext cx="8456734" cy="4706881"/>
          </a:xfrm>
        </p:spPr>
        <p:txBody>
          <a:bodyPr>
            <a:normAutofit/>
          </a:bodyPr>
          <a:lstStyle/>
          <a:p>
            <a:pPr lvl="0"/>
            <a:r>
              <a:rPr lang="en-CA" sz="2000" dirty="0"/>
              <a:t>Employers and workers can refer to the Ministry’s </a:t>
            </a:r>
            <a:r>
              <a:rPr lang="en-CA" sz="2000" dirty="0">
                <a:hlinkClick r:id="rId2"/>
              </a:rPr>
              <a:t>Guide to the </a:t>
            </a:r>
            <a:r>
              <a:rPr lang="en-CA" sz="2000" i="1" dirty="0">
                <a:hlinkClick r:id="rId2"/>
              </a:rPr>
              <a:t>Occupational Health and Safety Act</a:t>
            </a:r>
            <a:r>
              <a:rPr lang="en-CA" sz="2000" dirty="0">
                <a:hlinkClick r:id="rId2"/>
              </a:rPr>
              <a:t> for Farming Operations</a:t>
            </a:r>
            <a:r>
              <a:rPr lang="en-CA" sz="2000" dirty="0"/>
              <a:t> to understand their health and safety rights and responsibilities.  They may also wish to contact one of the </a:t>
            </a:r>
            <a:r>
              <a:rPr lang="en-CA" sz="2000" u="sng" dirty="0">
                <a:hlinkClick r:id="rId3"/>
              </a:rPr>
              <a:t>health and safety partners</a:t>
            </a:r>
            <a:r>
              <a:rPr lang="en-CA" sz="2000" dirty="0"/>
              <a:t> for assistance.</a:t>
            </a:r>
          </a:p>
          <a:p>
            <a:pPr lvl="0"/>
            <a:endParaRPr lang="en-CA" sz="2000" dirty="0"/>
          </a:p>
          <a:p>
            <a:pPr lvl="0">
              <a:lnSpc>
                <a:spcPct val="100000"/>
              </a:lnSpc>
              <a:spcBef>
                <a:spcPts val="0"/>
              </a:spcBef>
              <a:buSzPts val="1000"/>
              <a:tabLst>
                <a:tab pos="457200" algn="l"/>
              </a:tabLst>
            </a:pPr>
            <a:r>
              <a:rPr lang="en-CA" sz="2000" dirty="0"/>
              <a:t>Ministry of Health</a:t>
            </a:r>
            <a:r>
              <a:rPr lang="en-CA" sz="2000" b="1" dirty="0"/>
              <a:t> </a:t>
            </a:r>
            <a:r>
              <a:rPr lang="en-CA" sz="2000" dirty="0"/>
              <a:t>produced the following guidance documents: </a:t>
            </a:r>
          </a:p>
          <a:p>
            <a:pPr lvl="0">
              <a:lnSpc>
                <a:spcPct val="100000"/>
              </a:lnSpc>
              <a:spcBef>
                <a:spcPts val="0"/>
              </a:spcBef>
              <a:buSzPts val="1000"/>
              <a:tabLst>
                <a:tab pos="457200" algn="l"/>
              </a:tabLst>
            </a:pPr>
            <a:r>
              <a:rPr lang="en-CA" sz="2000" u="sng" dirty="0">
                <a:solidFill>
                  <a:srgbClr val="0563C1"/>
                </a:solidFill>
                <a:ea typeface="Times New Roman" panose="02020603050405020304" pitchFamily="18" charset="0"/>
                <a:hlinkClick r:id="rId4">
                  <a:extLst>
                    <a:ext uri="{A12FA001-AC4F-418D-AE19-62706E023703}">
                      <ahyp:hlinkClr xmlns:ahyp="http://schemas.microsoft.com/office/drawing/2018/hyperlinkcolor" val="tx"/>
                    </a:ext>
                  </a:extLst>
                </a:hlinkClick>
              </a:rPr>
              <a:t>Guidance for Temporary Foreign Workers</a:t>
            </a:r>
            <a:endParaRPr lang="en-CA" sz="2000" dirty="0">
              <a:ea typeface="Calibri" panose="020F0502020204030204" pitchFamily="34" charset="0"/>
            </a:endParaRPr>
          </a:p>
          <a:p>
            <a:pPr lvl="0">
              <a:lnSpc>
                <a:spcPct val="100000"/>
              </a:lnSpc>
              <a:spcBef>
                <a:spcPts val="0"/>
              </a:spcBef>
              <a:buSzPts val="1000"/>
              <a:tabLst>
                <a:tab pos="457200" algn="l"/>
              </a:tabLst>
            </a:pPr>
            <a:r>
              <a:rPr lang="en-CA" sz="2000" u="sng" dirty="0">
                <a:solidFill>
                  <a:srgbClr val="0563C1"/>
                </a:solidFill>
                <a:ea typeface="Times New Roman" panose="02020603050405020304" pitchFamily="18" charset="0"/>
                <a:hlinkClick r:id="rId5">
                  <a:extLst>
                    <a:ext uri="{A12FA001-AC4F-418D-AE19-62706E023703}">
                      <ahyp:hlinkClr xmlns:ahyp="http://schemas.microsoft.com/office/drawing/2018/hyperlinkcolor" val="tx"/>
                    </a:ext>
                  </a:extLst>
                </a:hlinkClick>
              </a:rPr>
              <a:t>Guidance for Group Homes and Co-Living Settings</a:t>
            </a:r>
            <a:endParaRPr lang="en-CA" sz="2000" dirty="0">
              <a:ea typeface="Calibri" panose="020F0502020204030204" pitchFamily="34" charset="0"/>
            </a:endParaRPr>
          </a:p>
          <a:p>
            <a:pPr lvl="0"/>
            <a:endParaRPr lang="en-CA" sz="2000" dirty="0"/>
          </a:p>
          <a:p>
            <a:pPr lvl="0"/>
            <a:r>
              <a:rPr lang="en-CA" sz="2000" dirty="0"/>
              <a:t>Public Health Unit Locations: </a:t>
            </a:r>
            <a:r>
              <a:rPr lang="en-CA" sz="2000" u="sng" dirty="0">
                <a:hlinkClick r:id="rId6"/>
              </a:rPr>
              <a:t>http://www.health.gov.on.ca/en/common/system/services/phu/locations.aspx</a:t>
            </a:r>
            <a:endParaRPr lang="en-CA" sz="2000" u="sng" dirty="0"/>
          </a:p>
          <a:p>
            <a:pPr lvl="0"/>
            <a:endParaRPr lang="en-CA" sz="2000" dirty="0"/>
          </a:p>
          <a:p>
            <a:pPr lvl="0"/>
            <a:r>
              <a:rPr lang="en-CA" sz="2000" dirty="0"/>
              <a:t>Please check the </a:t>
            </a:r>
            <a:r>
              <a:rPr lang="en-CA" sz="2000" dirty="0">
                <a:hlinkClick r:id="rId7"/>
              </a:rPr>
              <a:t>Ministry of Health (MOH) COVID-19 </a:t>
            </a:r>
            <a:r>
              <a:rPr lang="en-CA" sz="2000" dirty="0"/>
              <a:t>website regularly for updates, FAQs, and other information related to COVID19.</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19</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74373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75FB-595D-4E09-B2FF-BF535BC6A22A}"/>
              </a:ext>
            </a:extLst>
          </p:cNvPr>
          <p:cNvSpPr>
            <a:spLocks noGrp="1"/>
          </p:cNvSpPr>
          <p:nvPr>
            <p:ph type="title"/>
          </p:nvPr>
        </p:nvSpPr>
        <p:spPr>
          <a:xfrm>
            <a:off x="347295" y="878196"/>
            <a:ext cx="8456735" cy="578613"/>
          </a:xfrm>
        </p:spPr>
        <p:txBody>
          <a:bodyPr>
            <a:normAutofit/>
          </a:bodyPr>
          <a:lstStyle/>
          <a:p>
            <a:r>
              <a:rPr lang="en-CA" dirty="0">
                <a:solidFill>
                  <a:srgbClr val="006957"/>
                </a:solidFill>
              </a:rPr>
              <a:t>Hosts</a:t>
            </a:r>
            <a:endParaRPr lang="en-CA" dirty="0"/>
          </a:p>
        </p:txBody>
      </p:sp>
      <p:sp>
        <p:nvSpPr>
          <p:cNvPr id="3" name="Content Placeholder 2">
            <a:extLst>
              <a:ext uri="{FF2B5EF4-FFF2-40B4-BE49-F238E27FC236}">
                <a16:creationId xmlns:a16="http://schemas.microsoft.com/office/drawing/2014/main" id="{DCC1DDA5-9944-46BB-ADBF-DCD75A0EA428}"/>
              </a:ext>
            </a:extLst>
          </p:cNvPr>
          <p:cNvSpPr>
            <a:spLocks noGrp="1"/>
          </p:cNvSpPr>
          <p:nvPr>
            <p:ph idx="1"/>
          </p:nvPr>
        </p:nvSpPr>
        <p:spPr>
          <a:xfrm>
            <a:off x="347296" y="1737360"/>
            <a:ext cx="8456734" cy="4197732"/>
          </a:xfrm>
        </p:spPr>
        <p:txBody>
          <a:bodyPr>
            <a:normAutofit/>
          </a:bodyPr>
          <a:lstStyle/>
          <a:p>
            <a:r>
              <a:rPr lang="en-US" sz="2400" b="1" dirty="0"/>
              <a:t>Ron Landry</a:t>
            </a:r>
          </a:p>
          <a:p>
            <a:r>
              <a:rPr lang="en-CA" sz="2400" dirty="0"/>
              <a:t>Ministry of Labour</a:t>
            </a:r>
          </a:p>
          <a:p>
            <a:r>
              <a:rPr lang="en-US" sz="2400" b="1" dirty="0"/>
              <a:t>Kim Litchfield</a:t>
            </a:r>
          </a:p>
          <a:p>
            <a:r>
              <a:rPr lang="en-CA" sz="2400" dirty="0"/>
              <a:t>Workplace Safety and Insurance Board</a:t>
            </a:r>
          </a:p>
          <a:p>
            <a:r>
              <a:rPr lang="en-CA" sz="2400" b="1" dirty="0"/>
              <a:t>Dean Anderson</a:t>
            </a:r>
          </a:p>
          <a:p>
            <a:r>
              <a:rPr lang="en-CA" sz="2400" dirty="0"/>
              <a:t>Workplace Safety &amp; Prevention Services</a:t>
            </a:r>
          </a:p>
          <a:p>
            <a:r>
              <a:rPr lang="en-CA" sz="2400" b="1" dirty="0"/>
              <a:t>Moderator: </a:t>
            </a:r>
          </a:p>
          <a:p>
            <a:r>
              <a:rPr lang="en-CA" sz="2400" b="1" dirty="0"/>
              <a:t>Bill </a:t>
            </a:r>
            <a:r>
              <a:rPr lang="en-CA" sz="2400" b="1" dirty="0" err="1"/>
              <a:t>Haflidson</a:t>
            </a:r>
            <a:endParaRPr lang="en-CA" sz="2400" b="1" dirty="0"/>
          </a:p>
          <a:p>
            <a:r>
              <a:rPr lang="en-CA" sz="2400" dirty="0"/>
              <a:t>Workplace Safety &amp; Prevention Services</a:t>
            </a:r>
          </a:p>
          <a:p>
            <a:endParaRPr lang="en-CA" dirty="0"/>
          </a:p>
        </p:txBody>
      </p:sp>
      <p:sp>
        <p:nvSpPr>
          <p:cNvPr id="5" name="Slide Number Placeholder 4">
            <a:extLst>
              <a:ext uri="{FF2B5EF4-FFF2-40B4-BE49-F238E27FC236}">
                <a16:creationId xmlns:a16="http://schemas.microsoft.com/office/drawing/2014/main" id="{A92CBDE6-4E8A-43ED-80CE-2A172BC28050}"/>
              </a:ext>
            </a:extLst>
          </p:cNvPr>
          <p:cNvSpPr>
            <a:spLocks noGrp="1"/>
          </p:cNvSpPr>
          <p:nvPr>
            <p:ph type="sldNum" sz="quarter" idx="12"/>
          </p:nvPr>
        </p:nvSpPr>
        <p:spPr/>
        <p:txBody>
          <a:bodyPr/>
          <a:lstStyle/>
          <a:p>
            <a:fld id="{9CAA33A2-411E-8443-83D0-3263C24E97A5}" type="slidenum">
              <a:rPr lang="en-US" smtClean="0"/>
              <a:pPr/>
              <a:t>2</a:t>
            </a:fld>
            <a:endParaRPr lang="en-US" dirty="0"/>
          </a:p>
        </p:txBody>
      </p:sp>
      <p:sp>
        <p:nvSpPr>
          <p:cNvPr id="6" name="Footer Placeholder 5">
            <a:extLst>
              <a:ext uri="{FF2B5EF4-FFF2-40B4-BE49-F238E27FC236}">
                <a16:creationId xmlns:a16="http://schemas.microsoft.com/office/drawing/2014/main" id="{39FE9D6E-984B-4B6F-94E9-689B6405C7EC}"/>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2165452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WSIB COVID-19 supports for employers</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20</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pic>
        <p:nvPicPr>
          <p:cNvPr id="7" name="Picture 6">
            <a:extLst>
              <a:ext uri="{FF2B5EF4-FFF2-40B4-BE49-F238E27FC236}">
                <a16:creationId xmlns:a16="http://schemas.microsoft.com/office/drawing/2014/main" id="{32EF06E3-CE98-4CF3-AD9C-E6906F3BB55F}"/>
              </a:ext>
            </a:extLst>
          </p:cNvPr>
          <p:cNvPicPr>
            <a:picLocks noChangeAspect="1"/>
          </p:cNvPicPr>
          <p:nvPr/>
        </p:nvPicPr>
        <p:blipFill>
          <a:blip r:embed="rId2"/>
          <a:stretch>
            <a:fillRect/>
          </a:stretch>
        </p:blipFill>
        <p:spPr>
          <a:xfrm>
            <a:off x="446711" y="1825358"/>
            <a:ext cx="8054351" cy="4169860"/>
          </a:xfrm>
          <a:prstGeom prst="rect">
            <a:avLst/>
          </a:prstGeom>
          <a:ln>
            <a:solidFill>
              <a:schemeClr val="accent1">
                <a:lumMod val="50000"/>
              </a:schemeClr>
            </a:solidFill>
          </a:ln>
        </p:spPr>
      </p:pic>
      <p:pic>
        <p:nvPicPr>
          <p:cNvPr id="8" name="Picture 7">
            <a:extLst>
              <a:ext uri="{FF2B5EF4-FFF2-40B4-BE49-F238E27FC236}">
                <a16:creationId xmlns:a16="http://schemas.microsoft.com/office/drawing/2014/main" id="{B52B3952-D8E6-49F9-9B60-8F992B6EE222}"/>
              </a:ext>
            </a:extLst>
          </p:cNvPr>
          <p:cNvPicPr/>
          <p:nvPr/>
        </p:nvPicPr>
        <p:blipFill rotWithShape="1">
          <a:blip r:embed="rId3"/>
          <a:srcRect r="76122" b="46934"/>
          <a:stretch/>
        </p:blipFill>
        <p:spPr bwMode="auto">
          <a:xfrm>
            <a:off x="7599997" y="25631"/>
            <a:ext cx="1419225" cy="857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659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7295" y="878196"/>
            <a:ext cx="8456735" cy="981083"/>
          </a:xfrm>
        </p:spPr>
        <p:txBody>
          <a:bodyPr>
            <a:noAutofit/>
          </a:bodyPr>
          <a:lstStyle/>
          <a:p>
            <a:r>
              <a:rPr lang="en-CA" dirty="0">
                <a:solidFill>
                  <a:srgbClr val="006957"/>
                </a:solidFill>
              </a:rPr>
              <a:t>Health and Safety Excellence program topics relevant to COVID-19</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21</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pic>
        <p:nvPicPr>
          <p:cNvPr id="7" name="Picture 6">
            <a:extLst>
              <a:ext uri="{FF2B5EF4-FFF2-40B4-BE49-F238E27FC236}">
                <a16:creationId xmlns:a16="http://schemas.microsoft.com/office/drawing/2014/main" id="{ACA9E0B8-0ABA-4B30-8242-D2AF8AA35E7F}"/>
              </a:ext>
            </a:extLst>
          </p:cNvPr>
          <p:cNvPicPr>
            <a:picLocks noChangeAspect="1"/>
          </p:cNvPicPr>
          <p:nvPr/>
        </p:nvPicPr>
        <p:blipFill>
          <a:blip r:embed="rId2"/>
          <a:stretch>
            <a:fillRect/>
          </a:stretch>
        </p:blipFill>
        <p:spPr>
          <a:xfrm>
            <a:off x="518531" y="2029522"/>
            <a:ext cx="8324443" cy="3937788"/>
          </a:xfrm>
          <a:prstGeom prst="rect">
            <a:avLst/>
          </a:prstGeom>
          <a:ln>
            <a:solidFill>
              <a:schemeClr val="accent1">
                <a:lumMod val="50000"/>
              </a:schemeClr>
            </a:solidFill>
          </a:ln>
        </p:spPr>
      </p:pic>
      <p:pic>
        <p:nvPicPr>
          <p:cNvPr id="8" name="Picture 7">
            <a:extLst>
              <a:ext uri="{FF2B5EF4-FFF2-40B4-BE49-F238E27FC236}">
                <a16:creationId xmlns:a16="http://schemas.microsoft.com/office/drawing/2014/main" id="{2E72BB2D-61D8-481F-8DCF-565C89731392}"/>
              </a:ext>
            </a:extLst>
          </p:cNvPr>
          <p:cNvPicPr/>
          <p:nvPr/>
        </p:nvPicPr>
        <p:blipFill rotWithShape="1">
          <a:blip r:embed="rId3"/>
          <a:srcRect r="76122" b="46934"/>
          <a:stretch/>
        </p:blipFill>
        <p:spPr bwMode="auto">
          <a:xfrm>
            <a:off x="7706677" y="33440"/>
            <a:ext cx="1419225" cy="857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574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Making it easier to work with us</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22</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pic>
        <p:nvPicPr>
          <p:cNvPr id="7" name="Picture 6">
            <a:extLst>
              <a:ext uri="{FF2B5EF4-FFF2-40B4-BE49-F238E27FC236}">
                <a16:creationId xmlns:a16="http://schemas.microsoft.com/office/drawing/2014/main" id="{A1E34104-A015-433E-88C7-1DC54622C6F6}"/>
              </a:ext>
            </a:extLst>
          </p:cNvPr>
          <p:cNvPicPr/>
          <p:nvPr/>
        </p:nvPicPr>
        <p:blipFill rotWithShape="1">
          <a:blip r:embed="rId2"/>
          <a:srcRect r="76122" b="46934"/>
          <a:stretch/>
        </p:blipFill>
        <p:spPr bwMode="auto">
          <a:xfrm>
            <a:off x="7724775" y="65658"/>
            <a:ext cx="1419225" cy="85725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2215210-1191-4AB6-8621-93DB90B22C58}"/>
              </a:ext>
            </a:extLst>
          </p:cNvPr>
          <p:cNvPicPr>
            <a:picLocks noChangeAspect="1"/>
          </p:cNvPicPr>
          <p:nvPr/>
        </p:nvPicPr>
        <p:blipFill>
          <a:blip r:embed="rId3"/>
          <a:stretch>
            <a:fillRect/>
          </a:stretch>
        </p:blipFill>
        <p:spPr>
          <a:xfrm>
            <a:off x="604695" y="1816965"/>
            <a:ext cx="8156151" cy="4150345"/>
          </a:xfrm>
          <a:prstGeom prst="rect">
            <a:avLst/>
          </a:prstGeom>
          <a:ln>
            <a:solidFill>
              <a:schemeClr val="accent1">
                <a:lumMod val="50000"/>
              </a:schemeClr>
            </a:solidFill>
          </a:ln>
        </p:spPr>
      </p:pic>
    </p:spTree>
    <p:extLst>
      <p:ext uri="{BB962C8B-B14F-4D97-AF65-F5344CB8AC3E}">
        <p14:creationId xmlns:p14="http://schemas.microsoft.com/office/powerpoint/2010/main" val="730282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23</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pic>
        <p:nvPicPr>
          <p:cNvPr id="8" name="Picture 7">
            <a:extLst>
              <a:ext uri="{FF2B5EF4-FFF2-40B4-BE49-F238E27FC236}">
                <a16:creationId xmlns:a16="http://schemas.microsoft.com/office/drawing/2014/main" id="{49819D2F-F5C6-4626-98B2-5A0F31A2D6E6}"/>
              </a:ext>
            </a:extLst>
          </p:cNvPr>
          <p:cNvPicPr>
            <a:picLocks noChangeAspect="1"/>
          </p:cNvPicPr>
          <p:nvPr/>
        </p:nvPicPr>
        <p:blipFill>
          <a:blip r:embed="rId2"/>
          <a:stretch>
            <a:fillRect/>
          </a:stretch>
        </p:blipFill>
        <p:spPr>
          <a:xfrm>
            <a:off x="862095" y="727193"/>
            <a:ext cx="7246035" cy="5403614"/>
          </a:xfrm>
          <a:prstGeom prst="rect">
            <a:avLst/>
          </a:prstGeom>
        </p:spPr>
      </p:pic>
    </p:spTree>
    <p:extLst>
      <p:ext uri="{BB962C8B-B14F-4D97-AF65-F5344CB8AC3E}">
        <p14:creationId xmlns:p14="http://schemas.microsoft.com/office/powerpoint/2010/main" val="1140567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24</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pic>
        <p:nvPicPr>
          <p:cNvPr id="8" name="Picture 7">
            <a:extLst>
              <a:ext uri="{FF2B5EF4-FFF2-40B4-BE49-F238E27FC236}">
                <a16:creationId xmlns:a16="http://schemas.microsoft.com/office/drawing/2014/main" id="{6F1952B6-0ED4-4166-907F-E8BE82781CF9}"/>
              </a:ext>
            </a:extLst>
          </p:cNvPr>
          <p:cNvPicPr>
            <a:picLocks noChangeAspect="1"/>
          </p:cNvPicPr>
          <p:nvPr/>
        </p:nvPicPr>
        <p:blipFill>
          <a:blip r:embed="rId2"/>
          <a:stretch>
            <a:fillRect/>
          </a:stretch>
        </p:blipFill>
        <p:spPr>
          <a:xfrm>
            <a:off x="705912" y="614141"/>
            <a:ext cx="7732175" cy="5679971"/>
          </a:xfrm>
          <a:prstGeom prst="rect">
            <a:avLst/>
          </a:prstGeom>
        </p:spPr>
      </p:pic>
    </p:spTree>
    <p:extLst>
      <p:ext uri="{BB962C8B-B14F-4D97-AF65-F5344CB8AC3E}">
        <p14:creationId xmlns:p14="http://schemas.microsoft.com/office/powerpoint/2010/main" val="403946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25</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pic>
        <p:nvPicPr>
          <p:cNvPr id="8" name="Picture 7">
            <a:extLst>
              <a:ext uri="{FF2B5EF4-FFF2-40B4-BE49-F238E27FC236}">
                <a16:creationId xmlns:a16="http://schemas.microsoft.com/office/drawing/2014/main" id="{25DBD1C0-CE92-41AD-9884-65E1DF5264CD}"/>
              </a:ext>
            </a:extLst>
          </p:cNvPr>
          <p:cNvPicPr>
            <a:picLocks noChangeAspect="1"/>
          </p:cNvPicPr>
          <p:nvPr/>
        </p:nvPicPr>
        <p:blipFill>
          <a:blip r:embed="rId2"/>
          <a:stretch>
            <a:fillRect/>
          </a:stretch>
        </p:blipFill>
        <p:spPr>
          <a:xfrm>
            <a:off x="347295" y="647704"/>
            <a:ext cx="8626928" cy="4831080"/>
          </a:xfrm>
          <a:prstGeom prst="rect">
            <a:avLst/>
          </a:prstGeom>
        </p:spPr>
      </p:pic>
    </p:spTree>
    <p:extLst>
      <p:ext uri="{BB962C8B-B14F-4D97-AF65-F5344CB8AC3E}">
        <p14:creationId xmlns:p14="http://schemas.microsoft.com/office/powerpoint/2010/main" val="402357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80D8AC-4600-468E-ADFF-FC4EF1B465BF}"/>
              </a:ext>
            </a:extLst>
          </p:cNvPr>
          <p:cNvSpPr>
            <a:spLocks noGrp="1"/>
          </p:cNvSpPr>
          <p:nvPr>
            <p:ph type="body" idx="1"/>
          </p:nvPr>
        </p:nvSpPr>
        <p:spPr>
          <a:xfrm>
            <a:off x="353009" y="933450"/>
            <a:ext cx="8443695" cy="5343153"/>
          </a:xfrm>
        </p:spPr>
        <p:txBody>
          <a:bodyPr>
            <a:normAutofit/>
          </a:bodyPr>
          <a:lstStyle/>
          <a:p>
            <a:pPr>
              <a:buClrTx/>
            </a:pPr>
            <a:endParaRPr lang="en-CA" dirty="0"/>
          </a:p>
          <a:p>
            <a:endParaRPr lang="en-CA" dirty="0"/>
          </a:p>
        </p:txBody>
      </p:sp>
      <p:sp>
        <p:nvSpPr>
          <p:cNvPr id="4" name="Slide Number Placeholder 3">
            <a:extLst>
              <a:ext uri="{FF2B5EF4-FFF2-40B4-BE49-F238E27FC236}">
                <a16:creationId xmlns:a16="http://schemas.microsoft.com/office/drawing/2014/main" id="{553865E1-01DD-45D2-8E77-F41A36662682}"/>
              </a:ext>
            </a:extLst>
          </p:cNvPr>
          <p:cNvSpPr>
            <a:spLocks noGrp="1"/>
          </p:cNvSpPr>
          <p:nvPr>
            <p:ph type="sldNum" sz="quarter" idx="4"/>
          </p:nvPr>
        </p:nvSpPr>
        <p:spPr/>
        <p:txBody>
          <a:bodyPr/>
          <a:lstStyle/>
          <a:p>
            <a:fld id="{9CAA33A2-411E-8443-83D0-3263C24E97A5}" type="slidenum">
              <a:rPr lang="en-US" smtClean="0"/>
              <a:pPr/>
              <a:t>26</a:t>
            </a:fld>
            <a:endParaRPr lang="en-US" dirty="0"/>
          </a:p>
        </p:txBody>
      </p:sp>
      <p:sp>
        <p:nvSpPr>
          <p:cNvPr id="5" name="Footer Placeholder 4">
            <a:extLst>
              <a:ext uri="{FF2B5EF4-FFF2-40B4-BE49-F238E27FC236}">
                <a16:creationId xmlns:a16="http://schemas.microsoft.com/office/drawing/2014/main" id="{CEA5D2F4-775F-4513-BEF1-C813E885E1B8}"/>
              </a:ext>
            </a:extLst>
          </p:cNvPr>
          <p:cNvSpPr>
            <a:spLocks noGrp="1"/>
          </p:cNvSpPr>
          <p:nvPr>
            <p:ph type="ftr" sz="quarter" idx="3"/>
          </p:nvPr>
        </p:nvSpPr>
        <p:spPr/>
        <p:txBody>
          <a:bodyPr/>
          <a:lstStyle/>
          <a:p>
            <a:pPr algn="l"/>
            <a:fld id="{EF0A4D7D-21D0-4B46-BA74-C8D58DA33F12}" type="datetime4">
              <a:rPr lang="en-US" smtClean="0"/>
              <a:pPr algn="l"/>
              <a:t>April 20, 2020</a:t>
            </a:fld>
            <a:endParaRPr lang="en-US" dirty="0"/>
          </a:p>
        </p:txBody>
      </p:sp>
      <p:sp>
        <p:nvSpPr>
          <p:cNvPr id="6" name="Rectangle 5">
            <a:extLst>
              <a:ext uri="{FF2B5EF4-FFF2-40B4-BE49-F238E27FC236}">
                <a16:creationId xmlns:a16="http://schemas.microsoft.com/office/drawing/2014/main" id="{DEE0DBE0-79C4-4C8F-AEA6-21AD4B94C8AD}"/>
              </a:ext>
            </a:extLst>
          </p:cNvPr>
          <p:cNvSpPr/>
          <p:nvPr/>
        </p:nvSpPr>
        <p:spPr>
          <a:xfrm>
            <a:off x="3923834" y="6362700"/>
            <a:ext cx="1503553" cy="276999"/>
          </a:xfrm>
          <a:prstGeom prst="rect">
            <a:avLst/>
          </a:prstGeom>
        </p:spPr>
        <p:txBody>
          <a:bodyPr wrap="none">
            <a:spAutoFit/>
          </a:bodyPr>
          <a:lstStyle/>
          <a:p>
            <a:pPr lvl="0">
              <a:spcBef>
                <a:spcPct val="0"/>
              </a:spcBef>
            </a:pPr>
            <a:r>
              <a:rPr lang="en-US" sz="1200" dirty="0">
                <a:solidFill>
                  <a:prstClr val="black"/>
                </a:solidFill>
              </a:rPr>
              <a:t>For Internal Use Only</a:t>
            </a:r>
          </a:p>
        </p:txBody>
      </p:sp>
      <p:sp>
        <p:nvSpPr>
          <p:cNvPr id="7" name="Rectangle 6">
            <a:extLst>
              <a:ext uri="{FF2B5EF4-FFF2-40B4-BE49-F238E27FC236}">
                <a16:creationId xmlns:a16="http://schemas.microsoft.com/office/drawing/2014/main" id="{8D62EC3E-A241-43E4-B00F-795120847F69}"/>
              </a:ext>
            </a:extLst>
          </p:cNvPr>
          <p:cNvSpPr/>
          <p:nvPr/>
        </p:nvSpPr>
        <p:spPr>
          <a:xfrm>
            <a:off x="445770" y="2931200"/>
            <a:ext cx="4572000" cy="76944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0" dirty="0">
                <a:solidFill>
                  <a:srgbClr val="006957"/>
                </a:solidFill>
                <a:effectLst>
                  <a:outerShdw blurRad="38100" dist="38100" dir="2700000" algn="tl">
                    <a:srgbClr val="C0C0C0"/>
                  </a:outerShdw>
                </a:effectLst>
                <a:latin typeface="Arial"/>
                <a:ea typeface="+mj-ea"/>
                <a:cs typeface="+mj-cs"/>
              </a:rPr>
              <a:t>Questions?</a:t>
            </a:r>
            <a:endParaRPr kumimoji="0" lang="en-CA" sz="1800" b="0" i="0" u="none" strike="noStrike" kern="0" cap="none" spc="0" normalizeH="0" baseline="0" noProof="0" dirty="0">
              <a:ln>
                <a:noFill/>
              </a:ln>
              <a:solidFill>
                <a:srgbClr val="006957"/>
              </a:solidFill>
              <a:effectLst/>
              <a:uLnTx/>
              <a:uFillTx/>
            </a:endParaRPr>
          </a:p>
        </p:txBody>
      </p:sp>
    </p:spTree>
    <p:extLst>
      <p:ext uri="{BB962C8B-B14F-4D97-AF65-F5344CB8AC3E}">
        <p14:creationId xmlns:p14="http://schemas.microsoft.com/office/powerpoint/2010/main" val="91979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80D8AC-4600-468E-ADFF-FC4EF1B465BF}"/>
              </a:ext>
            </a:extLst>
          </p:cNvPr>
          <p:cNvSpPr>
            <a:spLocks noGrp="1"/>
          </p:cNvSpPr>
          <p:nvPr>
            <p:ph type="body" idx="1"/>
          </p:nvPr>
        </p:nvSpPr>
        <p:spPr>
          <a:xfrm>
            <a:off x="353009" y="933450"/>
            <a:ext cx="8443695" cy="5343153"/>
          </a:xfrm>
        </p:spPr>
        <p:txBody>
          <a:bodyPr>
            <a:normAutofit/>
          </a:bodyPr>
          <a:lstStyle/>
          <a:p>
            <a:pPr>
              <a:buClrTx/>
            </a:pPr>
            <a:endParaRPr lang="en-CA" dirty="0"/>
          </a:p>
          <a:p>
            <a:endParaRPr lang="en-CA" dirty="0"/>
          </a:p>
        </p:txBody>
      </p:sp>
      <p:sp>
        <p:nvSpPr>
          <p:cNvPr id="4" name="Slide Number Placeholder 3">
            <a:extLst>
              <a:ext uri="{FF2B5EF4-FFF2-40B4-BE49-F238E27FC236}">
                <a16:creationId xmlns:a16="http://schemas.microsoft.com/office/drawing/2014/main" id="{553865E1-01DD-45D2-8E77-F41A36662682}"/>
              </a:ext>
            </a:extLst>
          </p:cNvPr>
          <p:cNvSpPr>
            <a:spLocks noGrp="1"/>
          </p:cNvSpPr>
          <p:nvPr>
            <p:ph type="sldNum" sz="quarter" idx="4"/>
          </p:nvPr>
        </p:nvSpPr>
        <p:spPr/>
        <p:txBody>
          <a:bodyPr/>
          <a:lstStyle/>
          <a:p>
            <a:fld id="{9CAA33A2-411E-8443-83D0-3263C24E97A5}" type="slidenum">
              <a:rPr lang="en-US" smtClean="0"/>
              <a:pPr/>
              <a:t>27</a:t>
            </a:fld>
            <a:endParaRPr lang="en-US" dirty="0"/>
          </a:p>
        </p:txBody>
      </p:sp>
      <p:sp>
        <p:nvSpPr>
          <p:cNvPr id="5" name="Footer Placeholder 4">
            <a:extLst>
              <a:ext uri="{FF2B5EF4-FFF2-40B4-BE49-F238E27FC236}">
                <a16:creationId xmlns:a16="http://schemas.microsoft.com/office/drawing/2014/main" id="{CEA5D2F4-775F-4513-BEF1-C813E885E1B8}"/>
              </a:ext>
            </a:extLst>
          </p:cNvPr>
          <p:cNvSpPr>
            <a:spLocks noGrp="1"/>
          </p:cNvSpPr>
          <p:nvPr>
            <p:ph type="ftr" sz="quarter" idx="3"/>
          </p:nvPr>
        </p:nvSpPr>
        <p:spPr/>
        <p:txBody>
          <a:bodyPr/>
          <a:lstStyle/>
          <a:p>
            <a:pPr algn="l"/>
            <a:fld id="{EF0A4D7D-21D0-4B46-BA74-C8D58DA33F12}" type="datetime4">
              <a:rPr lang="en-US" smtClean="0"/>
              <a:pPr algn="l"/>
              <a:t>April 20, 2020</a:t>
            </a:fld>
            <a:endParaRPr lang="en-US" dirty="0"/>
          </a:p>
        </p:txBody>
      </p:sp>
      <p:sp>
        <p:nvSpPr>
          <p:cNvPr id="6" name="Rectangle 5">
            <a:extLst>
              <a:ext uri="{FF2B5EF4-FFF2-40B4-BE49-F238E27FC236}">
                <a16:creationId xmlns:a16="http://schemas.microsoft.com/office/drawing/2014/main" id="{DEE0DBE0-79C4-4C8F-AEA6-21AD4B94C8AD}"/>
              </a:ext>
            </a:extLst>
          </p:cNvPr>
          <p:cNvSpPr/>
          <p:nvPr/>
        </p:nvSpPr>
        <p:spPr>
          <a:xfrm>
            <a:off x="3923834" y="6362700"/>
            <a:ext cx="1503553" cy="276999"/>
          </a:xfrm>
          <a:prstGeom prst="rect">
            <a:avLst/>
          </a:prstGeom>
        </p:spPr>
        <p:txBody>
          <a:bodyPr wrap="none">
            <a:spAutoFit/>
          </a:bodyPr>
          <a:lstStyle/>
          <a:p>
            <a:pPr lvl="0">
              <a:spcBef>
                <a:spcPct val="0"/>
              </a:spcBef>
            </a:pPr>
            <a:r>
              <a:rPr lang="en-US" sz="1200" dirty="0">
                <a:solidFill>
                  <a:prstClr val="black"/>
                </a:solidFill>
              </a:rPr>
              <a:t>For Internal Use Only</a:t>
            </a:r>
          </a:p>
        </p:txBody>
      </p:sp>
      <p:sp>
        <p:nvSpPr>
          <p:cNvPr id="7" name="Rectangle 6">
            <a:extLst>
              <a:ext uri="{FF2B5EF4-FFF2-40B4-BE49-F238E27FC236}">
                <a16:creationId xmlns:a16="http://schemas.microsoft.com/office/drawing/2014/main" id="{8D62EC3E-A241-43E4-B00F-795120847F69}"/>
              </a:ext>
            </a:extLst>
          </p:cNvPr>
          <p:cNvSpPr/>
          <p:nvPr/>
        </p:nvSpPr>
        <p:spPr>
          <a:xfrm>
            <a:off x="604695" y="2919770"/>
            <a:ext cx="4572000" cy="104644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6957"/>
                </a:solidFill>
                <a:effectLst>
                  <a:outerShdw blurRad="38100" dist="38100" dir="2700000" algn="tl">
                    <a:srgbClr val="C0C0C0"/>
                  </a:outerShdw>
                </a:effectLst>
                <a:uLnTx/>
                <a:uFillTx/>
                <a:latin typeface="Arial"/>
                <a:ea typeface="+mj-ea"/>
                <a:cs typeface="+mj-cs"/>
              </a:rPr>
              <a:t>Thank You!</a:t>
            </a:r>
            <a:br>
              <a:rPr kumimoji="0" lang="en-US" sz="4400" b="1" i="0" u="none" strike="noStrike" kern="0" cap="none" spc="0" normalizeH="0" baseline="0" noProof="0" dirty="0">
                <a:ln>
                  <a:noFill/>
                </a:ln>
                <a:solidFill>
                  <a:srgbClr val="006957"/>
                </a:solidFill>
                <a:effectLst>
                  <a:outerShdw blurRad="38100" dist="38100" dir="2700000" algn="tl">
                    <a:srgbClr val="C0C0C0"/>
                  </a:outerShdw>
                </a:effectLst>
                <a:uLnTx/>
                <a:uFillTx/>
                <a:latin typeface="Arial"/>
                <a:ea typeface="+mj-ea"/>
                <a:cs typeface="+mj-cs"/>
              </a:rPr>
            </a:br>
            <a:endParaRPr kumimoji="0" lang="en-CA" sz="1800" b="0" i="0" u="none" strike="noStrike" kern="0" cap="none" spc="0" normalizeH="0" baseline="0" noProof="0" dirty="0">
              <a:ln>
                <a:noFill/>
              </a:ln>
              <a:solidFill>
                <a:srgbClr val="006957"/>
              </a:solidFill>
              <a:effectLst/>
              <a:uLnTx/>
              <a:uFillTx/>
            </a:endParaRPr>
          </a:p>
        </p:txBody>
      </p:sp>
    </p:spTree>
    <p:extLst>
      <p:ext uri="{BB962C8B-B14F-4D97-AF65-F5344CB8AC3E}">
        <p14:creationId xmlns:p14="http://schemas.microsoft.com/office/powerpoint/2010/main" val="7335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Housekeeping Items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p:txBody>
          <a:bodyPr/>
          <a:lstStyle/>
          <a:p>
            <a:pPr marL="342900" indent="-342900">
              <a:spcBef>
                <a:spcPts val="600"/>
              </a:spcBef>
              <a:buClr>
                <a:schemeClr val="tx1"/>
              </a:buClr>
              <a:buFont typeface="Wingdings" panose="05000000000000000000" pitchFamily="2" charset="2"/>
              <a:buChar char="v"/>
            </a:pPr>
            <a:r>
              <a:rPr lang="en-CA" sz="2400" b="1" dirty="0">
                <a:solidFill>
                  <a:srgbClr val="006957"/>
                </a:solidFill>
                <a:ea typeface="+mj-ea"/>
                <a:cs typeface="Calibri" panose="020F0502020204030204" pitchFamily="34" charset="0"/>
              </a:rPr>
              <a:t>Questions? </a:t>
            </a:r>
            <a:r>
              <a:rPr lang="en-CA" sz="2400" dirty="0"/>
              <a:t>Please ask using the chat function</a:t>
            </a:r>
          </a:p>
          <a:p>
            <a:pPr marL="285750" indent="-285750">
              <a:spcBef>
                <a:spcPts val="600"/>
              </a:spcBef>
              <a:buClr>
                <a:schemeClr val="tx1"/>
              </a:buClr>
              <a:buFont typeface="Wingdings" panose="05000000000000000000" pitchFamily="2" charset="2"/>
              <a:buChar char="v"/>
            </a:pPr>
            <a:endParaRPr lang="en-CA" sz="2400" b="1" dirty="0"/>
          </a:p>
          <a:p>
            <a:pPr marL="342900" indent="-342900">
              <a:spcBef>
                <a:spcPts val="600"/>
              </a:spcBef>
              <a:buClr>
                <a:schemeClr val="tx1"/>
              </a:buClr>
              <a:buFont typeface="Wingdings" panose="05000000000000000000" pitchFamily="2" charset="2"/>
              <a:buChar char="v"/>
            </a:pPr>
            <a:r>
              <a:rPr lang="en-CA" sz="2400" b="1" dirty="0">
                <a:solidFill>
                  <a:srgbClr val="006957"/>
                </a:solidFill>
                <a:ea typeface="+mj-ea"/>
                <a:cs typeface="Calibri" panose="020F0502020204030204" pitchFamily="34" charset="0"/>
              </a:rPr>
              <a:t>To be sent to participants later this week:</a:t>
            </a:r>
          </a:p>
          <a:p>
            <a:pPr lvl="1">
              <a:buClr>
                <a:schemeClr val="tx1"/>
              </a:buClr>
              <a:buFont typeface="Wingdings" panose="05000000000000000000" pitchFamily="2" charset="2"/>
              <a:buChar char="v"/>
            </a:pPr>
            <a:r>
              <a:rPr lang="en-CA" sz="2400" dirty="0"/>
              <a:t>PDF of slides with clickable links</a:t>
            </a:r>
          </a:p>
          <a:p>
            <a:pPr lvl="1">
              <a:buClr>
                <a:schemeClr val="tx1"/>
              </a:buClr>
              <a:buFont typeface="Wingdings" panose="05000000000000000000" pitchFamily="2" charset="2"/>
              <a:buChar char="v"/>
            </a:pPr>
            <a:r>
              <a:rPr lang="en-CA" sz="2400" dirty="0"/>
              <a:t>Link to recorded version of webinar</a:t>
            </a:r>
          </a:p>
          <a:p>
            <a:endParaRPr lang="en-CA"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3</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253021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Note</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3905475"/>
          </a:xfrm>
        </p:spPr>
        <p:txBody>
          <a:bodyPr>
            <a:normAutofit/>
          </a:bodyPr>
          <a:lstStyle/>
          <a:p>
            <a:r>
              <a:rPr lang="en-CA" sz="2400" dirty="0">
                <a:solidFill>
                  <a:prstClr val="black"/>
                </a:solidFill>
              </a:rPr>
              <a:t>This resource does not replace the Occupational Health and Safety Act (OHSA) and its regulations, and should not be used as or considered legal advice.  Health and safety inspectors apply the law based on the facts in the workplace.</a:t>
            </a:r>
            <a:br>
              <a:rPr lang="en-CA" sz="2400" dirty="0">
                <a:solidFill>
                  <a:prstClr val="black"/>
                </a:solidFill>
              </a:rPr>
            </a:br>
            <a:br>
              <a:rPr lang="en-CA" sz="2400" dirty="0">
                <a:solidFill>
                  <a:prstClr val="black"/>
                </a:solidFill>
              </a:rPr>
            </a:br>
            <a:r>
              <a:rPr lang="en-CA" sz="2400" dirty="0">
                <a:solidFill>
                  <a:prstClr val="black"/>
                </a:solidFill>
              </a:rPr>
              <a:t>It is the responsibility of workplace parties to ensure compliance with the legislation. This document does not constitute legal advice.</a:t>
            </a:r>
            <a:br>
              <a:rPr lang="en-CA" sz="2400" dirty="0">
                <a:solidFill>
                  <a:prstClr val="black"/>
                </a:solidFill>
              </a:rPr>
            </a:br>
            <a:endParaRPr lang="en-CA" sz="24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4</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52696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Objectives</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2029617"/>
            <a:ext cx="8456734" cy="3905475"/>
          </a:xfrm>
        </p:spPr>
        <p:txBody>
          <a:bodyPr>
            <a:normAutofit/>
          </a:bodyPr>
          <a:lstStyle/>
          <a:p>
            <a:pPr marL="342900" indent="-342900">
              <a:lnSpc>
                <a:spcPct val="100000"/>
              </a:lnSpc>
              <a:buClrTx/>
              <a:buFont typeface="Wingdings" panose="05000000000000000000" pitchFamily="2" charset="2"/>
              <a:buChar char="v"/>
            </a:pPr>
            <a:r>
              <a:rPr lang="en-CA" sz="2400" dirty="0"/>
              <a:t>To provide an overview of the Ministry of Labour, Training and Skills Development (MLTSD)’s Temporary Foreign Agricultural Workers (TFAW) initiative</a:t>
            </a:r>
          </a:p>
          <a:p>
            <a:pPr marL="342900" lvl="0" indent="-342900">
              <a:buClrTx/>
              <a:buFont typeface="Wingdings" panose="05000000000000000000" pitchFamily="2" charset="2"/>
              <a:buChar char="v"/>
            </a:pPr>
            <a:r>
              <a:rPr lang="en-CA" sz="2400" dirty="0"/>
              <a:t>To outline the risks associated with COVID19 and how to reduce the spread in the workplace</a:t>
            </a:r>
          </a:p>
          <a:p>
            <a:pPr marL="342900" indent="-342900">
              <a:buClrTx/>
              <a:buFont typeface="Wingdings" panose="05000000000000000000" pitchFamily="2" charset="2"/>
              <a:buChar char="v"/>
            </a:pPr>
            <a:r>
              <a:rPr lang="en-CA" sz="2400" dirty="0"/>
              <a:t>To outline what to expect during an inspection for this initiative</a:t>
            </a:r>
          </a:p>
          <a:p>
            <a:pPr marL="342900" indent="-342900">
              <a:lnSpc>
                <a:spcPct val="100000"/>
              </a:lnSpc>
              <a:buClrTx/>
              <a:buFont typeface="Wingdings" panose="05000000000000000000" pitchFamily="2" charset="2"/>
              <a:buChar char="v"/>
            </a:pPr>
            <a:r>
              <a:rPr lang="en-CA" sz="2400" dirty="0"/>
              <a:t>To provide information about resources available to assist workplace parties</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5</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257567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7295" y="731520"/>
            <a:ext cx="8456735" cy="669897"/>
          </a:xfrm>
        </p:spPr>
        <p:txBody>
          <a:bodyPr>
            <a:noAutofit/>
          </a:bodyPr>
          <a:lstStyle/>
          <a:p>
            <a:r>
              <a:rPr lang="en-CA" spc="-20" dirty="0">
                <a:solidFill>
                  <a:srgbClr val="006957"/>
                </a:solidFill>
              </a:rPr>
              <a:t>Temporary Foreign Agricultural  Workers Initiative</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401417"/>
            <a:ext cx="8456734" cy="4875185"/>
          </a:xfrm>
        </p:spPr>
        <p:txBody>
          <a:bodyPr>
            <a:noAutofit/>
          </a:bodyPr>
          <a:lstStyle/>
          <a:p>
            <a:pPr>
              <a:lnSpc>
                <a:spcPct val="100000"/>
              </a:lnSpc>
              <a:spcBef>
                <a:spcPts val="0"/>
              </a:spcBef>
              <a:spcAft>
                <a:spcPts val="600"/>
              </a:spcAft>
              <a:buClrTx/>
            </a:pPr>
            <a:r>
              <a:rPr lang="en-CA" sz="2400" b="1" dirty="0"/>
              <a:t>When?</a:t>
            </a:r>
          </a:p>
          <a:p>
            <a:pPr marL="342900" indent="-342900">
              <a:lnSpc>
                <a:spcPct val="100000"/>
              </a:lnSpc>
              <a:spcBef>
                <a:spcPts val="0"/>
              </a:spcBef>
              <a:spcAft>
                <a:spcPts val="600"/>
              </a:spcAft>
              <a:buClrTx/>
              <a:buFont typeface="Wingdings" panose="05000000000000000000" pitchFamily="2" charset="2"/>
              <a:buChar char="v"/>
            </a:pPr>
            <a:r>
              <a:rPr lang="en-CA" sz="2400" dirty="0"/>
              <a:t>Beginning </a:t>
            </a:r>
            <a:r>
              <a:rPr lang="en-CA" sz="2400" b="1" dirty="0"/>
              <a:t>April 21, 2020</a:t>
            </a:r>
            <a:r>
              <a:rPr lang="en-CA" sz="2400" dirty="0"/>
              <a:t>, MLSTD will conduct proactive workplace inspections focusing on workplaces that employ temporary foreign agricultural workers across Ontario.</a:t>
            </a:r>
          </a:p>
          <a:p>
            <a:pPr>
              <a:lnSpc>
                <a:spcPct val="100000"/>
              </a:lnSpc>
              <a:spcBef>
                <a:spcPts val="0"/>
              </a:spcBef>
              <a:spcAft>
                <a:spcPts val="600"/>
              </a:spcAft>
              <a:buClrTx/>
            </a:pPr>
            <a:r>
              <a:rPr lang="en-CA" sz="2400" b="1" dirty="0"/>
              <a:t>Why?</a:t>
            </a:r>
          </a:p>
          <a:p>
            <a:pPr marL="342900" indent="-342900">
              <a:lnSpc>
                <a:spcPct val="100000"/>
              </a:lnSpc>
              <a:spcBef>
                <a:spcPts val="0"/>
              </a:spcBef>
              <a:spcAft>
                <a:spcPts val="600"/>
              </a:spcAft>
              <a:buClrTx/>
              <a:buFont typeface="Wingdings" panose="05000000000000000000" pitchFamily="2" charset="2"/>
              <a:buChar char="v"/>
            </a:pPr>
            <a:r>
              <a:rPr lang="en-CA" sz="2400" dirty="0"/>
              <a:t>To provide education, support and compliance assistance to employers with regard to the OHSA and restrictions due to COVID19.</a:t>
            </a:r>
          </a:p>
          <a:p>
            <a:pPr>
              <a:lnSpc>
                <a:spcPct val="100000"/>
              </a:lnSpc>
              <a:spcBef>
                <a:spcPts val="0"/>
              </a:spcBef>
              <a:spcAft>
                <a:spcPts val="600"/>
              </a:spcAft>
              <a:buClrTx/>
            </a:pPr>
            <a:r>
              <a:rPr lang="en-CA" sz="2400" b="1" dirty="0"/>
              <a:t>Where?</a:t>
            </a:r>
          </a:p>
          <a:p>
            <a:pPr marL="342900" indent="-342900">
              <a:lnSpc>
                <a:spcPct val="100000"/>
              </a:lnSpc>
              <a:spcBef>
                <a:spcPts val="0"/>
              </a:spcBef>
              <a:buClrTx/>
              <a:buFont typeface="Wingdings" panose="05000000000000000000" pitchFamily="2" charset="2"/>
              <a:buChar char="v"/>
            </a:pPr>
            <a:r>
              <a:rPr lang="en-CA" sz="2400" dirty="0"/>
              <a:t>This province-wide initiative will focus on workplaces in the farming and agricultural sectors where temporary foreign agricultural workers are known to work.</a:t>
            </a:r>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6</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61127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a:xfrm>
            <a:off x="347295" y="878197"/>
            <a:ext cx="8456735" cy="706764"/>
          </a:xfrm>
        </p:spPr>
        <p:txBody>
          <a:bodyPr>
            <a:noAutofit/>
          </a:bodyPr>
          <a:lstStyle/>
          <a:p>
            <a:r>
              <a:rPr lang="en-CA" dirty="0">
                <a:solidFill>
                  <a:srgbClr val="006957"/>
                </a:solidFill>
              </a:rPr>
              <a:t>The 2019 novel coronavirus (COVID-19) </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663944"/>
            <a:ext cx="8456734" cy="4533675"/>
          </a:xfrm>
        </p:spPr>
        <p:txBody>
          <a:bodyPr>
            <a:normAutofit/>
          </a:bodyPr>
          <a:lstStyle/>
          <a:p>
            <a:pPr marL="342900" indent="-342900">
              <a:lnSpc>
                <a:spcPct val="100000"/>
              </a:lnSpc>
              <a:buClrTx/>
              <a:buFont typeface="Wingdings" panose="05000000000000000000" pitchFamily="2" charset="2"/>
              <a:buChar char="v"/>
            </a:pPr>
            <a:r>
              <a:rPr lang="en-CA" sz="2400" dirty="0"/>
              <a:t>The 2019 novel coronavirus (COVID-19) causes a respiratory infection that originated in Wuhan, China and has expanded into Canada and many other countries around the world. </a:t>
            </a:r>
          </a:p>
          <a:p>
            <a:pPr marL="342900" indent="-342900">
              <a:lnSpc>
                <a:spcPct val="100000"/>
              </a:lnSpc>
              <a:buClrTx/>
              <a:buFont typeface="Wingdings" panose="05000000000000000000" pitchFamily="2" charset="2"/>
              <a:buChar char="v"/>
            </a:pPr>
            <a:r>
              <a:rPr lang="en-CA" sz="2400" dirty="0"/>
              <a:t>The virus typically spreads through close personal contact with an infected person or touching an infected surface, and then touching your mouth, nose or eyes. </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7</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250465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CA" dirty="0">
                <a:solidFill>
                  <a:srgbClr val="006957"/>
                </a:solidFill>
              </a:rPr>
              <a:t>Why Focus on TFAWs ? </a:t>
            </a: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676400"/>
            <a:ext cx="8456734" cy="4600202"/>
          </a:xfrm>
        </p:spPr>
        <p:txBody>
          <a:bodyPr>
            <a:normAutofit/>
          </a:bodyPr>
          <a:lstStyle/>
          <a:p>
            <a:pPr marL="342900" indent="-342900">
              <a:lnSpc>
                <a:spcPct val="120000"/>
              </a:lnSpc>
              <a:spcBef>
                <a:spcPts val="0"/>
              </a:spcBef>
              <a:spcAft>
                <a:spcPts val="1200"/>
              </a:spcAft>
              <a:buClrTx/>
              <a:buFont typeface="Wingdings" panose="05000000000000000000" pitchFamily="2" charset="2"/>
              <a:buChar char="v"/>
            </a:pPr>
            <a:r>
              <a:rPr lang="en-CA" sz="2400" dirty="0"/>
              <a:t>In response to the current COVID19 global pandemic, MLTSD will be conducting proactive field visits to workplaces that have been deemed to be an essential service and have workers continuing to work. This includes the agricultural sector.</a:t>
            </a:r>
          </a:p>
          <a:p>
            <a:pPr marL="342900" indent="-342900">
              <a:lnSpc>
                <a:spcPct val="120000"/>
              </a:lnSpc>
              <a:spcBef>
                <a:spcPts val="0"/>
              </a:spcBef>
              <a:spcAft>
                <a:spcPts val="1200"/>
              </a:spcAft>
              <a:buClrTx/>
              <a:buFont typeface="Wingdings" panose="05000000000000000000" pitchFamily="2" charset="2"/>
              <a:buChar char="v"/>
            </a:pPr>
            <a:r>
              <a:rPr lang="en-CA" sz="2400" dirty="0"/>
              <a:t>Every year, more than 50,000 temporary foreign workers come to Canada through the Temporary Foreign Workers Agricultural Program to do agricultural work. </a:t>
            </a:r>
          </a:p>
          <a:p>
            <a:pPr marL="342900" indent="-342900">
              <a:lnSpc>
                <a:spcPct val="120000"/>
              </a:lnSpc>
              <a:spcBef>
                <a:spcPts val="0"/>
              </a:spcBef>
              <a:spcAft>
                <a:spcPts val="1200"/>
              </a:spcAft>
              <a:buClrTx/>
              <a:buFont typeface="Wingdings" panose="05000000000000000000" pitchFamily="2" charset="2"/>
              <a:buChar char="v"/>
            </a:pPr>
            <a:r>
              <a:rPr lang="en-CA" sz="2400" dirty="0"/>
              <a:t>The majority of these workers come to Ontario and begin arriving in the spring (March-April).</a:t>
            </a:r>
          </a:p>
          <a:p>
            <a:endParaRPr lang="en-CA" sz="20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8</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33649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00EA-CC33-429A-85F0-7552C098ABCD}"/>
              </a:ext>
            </a:extLst>
          </p:cNvPr>
          <p:cNvSpPr>
            <a:spLocks noGrp="1"/>
          </p:cNvSpPr>
          <p:nvPr>
            <p:ph type="title"/>
          </p:nvPr>
        </p:nvSpPr>
        <p:spPr/>
        <p:txBody>
          <a:bodyPr>
            <a:noAutofit/>
          </a:bodyPr>
          <a:lstStyle/>
          <a:p>
            <a:r>
              <a:rPr lang="en-US" dirty="0">
                <a:solidFill>
                  <a:srgbClr val="006957"/>
                </a:solidFill>
              </a:rPr>
              <a:t>Workplaces to visit</a:t>
            </a:r>
            <a:endParaRPr lang="en-CA" dirty="0">
              <a:solidFill>
                <a:srgbClr val="006957"/>
              </a:solidFill>
            </a:endParaRPr>
          </a:p>
        </p:txBody>
      </p:sp>
      <p:sp>
        <p:nvSpPr>
          <p:cNvPr id="3" name="Content Placeholder 2">
            <a:extLst>
              <a:ext uri="{FF2B5EF4-FFF2-40B4-BE49-F238E27FC236}">
                <a16:creationId xmlns:a16="http://schemas.microsoft.com/office/drawing/2014/main" id="{7A2C5BA5-5A8C-40CD-802F-892C2AACF2E5}"/>
              </a:ext>
            </a:extLst>
          </p:cNvPr>
          <p:cNvSpPr>
            <a:spLocks noGrp="1"/>
          </p:cNvSpPr>
          <p:nvPr>
            <p:ph idx="1"/>
          </p:nvPr>
        </p:nvSpPr>
        <p:spPr>
          <a:xfrm>
            <a:off x="347296" y="1401416"/>
            <a:ext cx="8456734" cy="4875185"/>
          </a:xfrm>
        </p:spPr>
        <p:txBody>
          <a:bodyPr>
            <a:noAutofit/>
          </a:bodyPr>
          <a:lstStyle/>
          <a:p>
            <a:pPr marL="342900" indent="-342900">
              <a:lnSpc>
                <a:spcPct val="120000"/>
              </a:lnSpc>
              <a:spcBef>
                <a:spcPts val="0"/>
              </a:spcBef>
              <a:spcAft>
                <a:spcPts val="1200"/>
              </a:spcAft>
              <a:buClrTx/>
              <a:buFont typeface="Wingdings" panose="05000000000000000000" pitchFamily="2" charset="2"/>
              <a:buChar char="v"/>
            </a:pPr>
            <a:r>
              <a:rPr lang="en-CA" sz="2200" dirty="0"/>
              <a:t>In an effort to provide education, support and compliance assistance to employers in the agricultural sector, the ministry will be conducting proactive occupational health and safety visits to farms, greenhouses and other locations where agricultural workers, and workers ancillary to agricultural operations such as delivery persons and cleaners are working. </a:t>
            </a:r>
          </a:p>
          <a:p>
            <a:pPr marL="342900" indent="-342900">
              <a:lnSpc>
                <a:spcPct val="120000"/>
              </a:lnSpc>
              <a:spcBef>
                <a:spcPts val="0"/>
              </a:spcBef>
              <a:spcAft>
                <a:spcPts val="1200"/>
              </a:spcAft>
              <a:buClrTx/>
              <a:buFont typeface="Wingdings" panose="05000000000000000000" pitchFamily="2" charset="2"/>
              <a:buChar char="v"/>
            </a:pPr>
            <a:r>
              <a:rPr lang="en-GB" sz="2200" dirty="0"/>
              <a:t>People working as farm and greenhouse workers, equipment operators, maintenance workers, truck drivers, cleaners, delivery persons and administrative staff are just some of those in the agriculture sector who need to consider how they can work safely and prevent the spread of COVID-19. </a:t>
            </a:r>
            <a:endParaRPr lang="en-CA" sz="2200" dirty="0"/>
          </a:p>
        </p:txBody>
      </p:sp>
      <p:sp>
        <p:nvSpPr>
          <p:cNvPr id="5" name="Slide Number Placeholder 4">
            <a:extLst>
              <a:ext uri="{FF2B5EF4-FFF2-40B4-BE49-F238E27FC236}">
                <a16:creationId xmlns:a16="http://schemas.microsoft.com/office/drawing/2014/main" id="{FE4ABE02-1064-43BE-B1E0-70B5D8A9E006}"/>
              </a:ext>
            </a:extLst>
          </p:cNvPr>
          <p:cNvSpPr>
            <a:spLocks noGrp="1"/>
          </p:cNvSpPr>
          <p:nvPr>
            <p:ph type="sldNum" sz="quarter" idx="12"/>
          </p:nvPr>
        </p:nvSpPr>
        <p:spPr/>
        <p:txBody>
          <a:bodyPr/>
          <a:lstStyle/>
          <a:p>
            <a:fld id="{9CAA33A2-411E-8443-83D0-3263C24E97A5}" type="slidenum">
              <a:rPr lang="en-US" smtClean="0"/>
              <a:pPr/>
              <a:t>9</a:t>
            </a:fld>
            <a:endParaRPr lang="en-US" dirty="0"/>
          </a:p>
        </p:txBody>
      </p:sp>
      <p:sp>
        <p:nvSpPr>
          <p:cNvPr id="6" name="Footer Placeholder 5">
            <a:extLst>
              <a:ext uri="{FF2B5EF4-FFF2-40B4-BE49-F238E27FC236}">
                <a16:creationId xmlns:a16="http://schemas.microsoft.com/office/drawing/2014/main" id="{A4EECD31-7AFE-4B7B-B5A0-C72502A1B0F8}"/>
              </a:ext>
            </a:extLst>
          </p:cNvPr>
          <p:cNvSpPr>
            <a:spLocks noGrp="1"/>
          </p:cNvSpPr>
          <p:nvPr>
            <p:ph type="ftr" sz="quarter" idx="11"/>
          </p:nvPr>
        </p:nvSpPr>
        <p:spPr/>
        <p:txBody>
          <a:bodyPr/>
          <a:lstStyle/>
          <a:p>
            <a:pPr algn="l"/>
            <a:fld id="{96A0017A-431C-4C94-8BBB-A72C79E15720}" type="datetime4">
              <a:rPr lang="en-US" smtClean="0"/>
              <a:pPr algn="l"/>
              <a:t>April 20, 2020</a:t>
            </a:fld>
            <a:endParaRPr lang="en-US" dirty="0"/>
          </a:p>
        </p:txBody>
      </p:sp>
    </p:spTree>
    <p:extLst>
      <p:ext uri="{BB962C8B-B14F-4D97-AF65-F5344CB8AC3E}">
        <p14:creationId xmlns:p14="http://schemas.microsoft.com/office/powerpoint/2010/main" val="3357556858"/>
      </p:ext>
    </p:extLst>
  </p:cSld>
  <p:clrMapOvr>
    <a:masterClrMapping/>
  </p:clrMapOvr>
</p:sld>
</file>

<file path=ppt/theme/theme1.xml><?xml version="1.0" encoding="utf-8"?>
<a:theme xmlns:a="http://schemas.openxmlformats.org/drawingml/2006/main" name="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TSD_Eng_StandardSize.potx" id="{166E969E-0852-41AB-84B3-280AAD776767}" vid="{175473EB-91DD-435C-A183-E1109FCB06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MLTSD_Eng_with_SAWO_StandardSize</Template>
  <TotalTime>124</TotalTime>
  <Words>1500</Words>
  <Application>Microsoft Office PowerPoint</Application>
  <PresentationFormat>On-screen Show (4:3)</PresentationFormat>
  <Paragraphs>175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Wingdings</vt:lpstr>
      <vt:lpstr>Office Theme</vt:lpstr>
      <vt:lpstr>Temporary Foreign Agricultural  Workers Initiative</vt:lpstr>
      <vt:lpstr>Hosts</vt:lpstr>
      <vt:lpstr>Housekeeping Items</vt:lpstr>
      <vt:lpstr>Note</vt:lpstr>
      <vt:lpstr>Objectives</vt:lpstr>
      <vt:lpstr>Temporary Foreign Agricultural  Workers Initiative</vt:lpstr>
      <vt:lpstr>The 2019 novel coronavirus (COVID-19) </vt:lpstr>
      <vt:lpstr>Why Focus on TFAWs ? </vt:lpstr>
      <vt:lpstr>Workplaces to visit</vt:lpstr>
      <vt:lpstr>Compliance</vt:lpstr>
      <vt:lpstr>Inspectors may focus on the following: </vt:lpstr>
      <vt:lpstr>2 metre separation</vt:lpstr>
      <vt:lpstr>Biosecurity</vt:lpstr>
      <vt:lpstr>Employer responsibilities</vt:lpstr>
      <vt:lpstr>Protecting against COVID19</vt:lpstr>
      <vt:lpstr>What if a worker tests positive for COVID19?</vt:lpstr>
      <vt:lpstr>OHSA and applicable regulations</vt:lpstr>
      <vt:lpstr>Printable posters</vt:lpstr>
      <vt:lpstr>Online Resources</vt:lpstr>
      <vt:lpstr>WSIB COVID-19 supports for employers</vt:lpstr>
      <vt:lpstr>Health and Safety Excellence program topics relevant to COVID-19</vt:lpstr>
      <vt:lpstr>Making it easier to work with us</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Foreign Agricultural  Workers Initiative</dc:title>
  <dc:subject/>
  <dc:creator>Christie Eve</dc:creator>
  <cp:keywords/>
  <dc:description/>
  <cp:lastModifiedBy>Eve, Christie (MLTSD)</cp:lastModifiedBy>
  <cp:revision>20</cp:revision>
  <cp:lastPrinted>2019-04-11T20:21:32Z</cp:lastPrinted>
  <dcterms:created xsi:type="dcterms:W3CDTF">2020-04-20T20:27:00Z</dcterms:created>
  <dcterms:modified xsi:type="dcterms:W3CDTF">2020-04-20T22:31:58Z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Sasikala.Anandakumar@ontario.ca</vt:lpwstr>
  </property>
  <property fmtid="{D5CDD505-2E9C-101B-9397-08002B2CF9AE}" pid="5" name="MSIP_Label_034a106e-6316-442c-ad35-738afd673d2b_SetDate">
    <vt:lpwstr>2019-05-14T14:18:43.4170460Z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